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57" r:id="rId4"/>
    <p:sldId id="258" r:id="rId5"/>
    <p:sldId id="259" r:id="rId6"/>
    <p:sldId id="260" r:id="rId7"/>
    <p:sldId id="261" r:id="rId8"/>
    <p:sldId id="263" r:id="rId9"/>
    <p:sldId id="262" r:id="rId10"/>
    <p:sldId id="275" r:id="rId11"/>
    <p:sldId id="277" r:id="rId12"/>
    <p:sldId id="267" r:id="rId13"/>
    <p:sldId id="266" r:id="rId14"/>
    <p:sldId id="265" r:id="rId15"/>
    <p:sldId id="269" r:id="rId16"/>
    <p:sldId id="270" r:id="rId17"/>
    <p:sldId id="268" r:id="rId18"/>
    <p:sldId id="276" r:id="rId19"/>
    <p:sldId id="271" r:id="rId20"/>
    <p:sldId id="272" r:id="rId21"/>
    <p:sldId id="274" r:id="rId22"/>
    <p:sldId id="273" r:id="rId23"/>
    <p:sldId id="278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2154" y="-5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2C583-21A5-47E4-B26D-E056DCC0E42A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ED7C-CF8D-46FA-9E1F-DF669AC7BD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2C583-21A5-47E4-B26D-E056DCC0E42A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ED7C-CF8D-46FA-9E1F-DF669AC7BD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2C583-21A5-47E4-B26D-E056DCC0E42A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ED7C-CF8D-46FA-9E1F-DF669AC7BD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2C583-21A5-47E4-B26D-E056DCC0E42A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ED7C-CF8D-46FA-9E1F-DF669AC7BD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2C583-21A5-47E4-B26D-E056DCC0E42A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ED7C-CF8D-46FA-9E1F-DF669AC7BD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2C583-21A5-47E4-B26D-E056DCC0E42A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ED7C-CF8D-46FA-9E1F-DF669AC7BD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2C583-21A5-47E4-B26D-E056DCC0E42A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ED7C-CF8D-46FA-9E1F-DF669AC7BD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2C583-21A5-47E4-B26D-E056DCC0E42A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ED7C-CF8D-46FA-9E1F-DF669AC7BD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2C583-21A5-47E4-B26D-E056DCC0E42A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ED7C-CF8D-46FA-9E1F-DF669AC7BD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2C583-21A5-47E4-B26D-E056DCC0E42A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ED7C-CF8D-46FA-9E1F-DF669AC7BD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2C583-21A5-47E4-B26D-E056DCC0E42A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ED7C-CF8D-46FA-9E1F-DF669AC7BD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2C583-21A5-47E4-B26D-E056DCC0E42A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AED7C-CF8D-46FA-9E1F-DF669AC7BDC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ULQ5lfYaS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642918"/>
            <a:ext cx="8572500" cy="569595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00694" y="5072074"/>
            <a:ext cx="3200368" cy="1000132"/>
          </a:xfrm>
        </p:spPr>
        <p:txBody>
          <a:bodyPr>
            <a:noAutofit/>
          </a:bodyPr>
          <a:lstStyle/>
          <a:p>
            <a:pPr algn="r"/>
            <a:r>
              <a:rPr lang="ru-RU" sz="1600" i="1" dirty="0" smtClean="0">
                <a:solidFill>
                  <a:schemeClr val="bg1"/>
                </a:solidFill>
                <a:latin typeface="Monotype Corsiva" pitchFamily="66" charset="0"/>
              </a:rPr>
              <a:t>Выполнили: </a:t>
            </a:r>
            <a:br>
              <a:rPr lang="ru-RU" sz="1600" i="1" dirty="0" smtClean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1600" i="1" dirty="0" smtClean="0">
                <a:solidFill>
                  <a:schemeClr val="bg1"/>
                </a:solidFill>
                <a:latin typeface="Monotype Corsiva" pitchFamily="66" charset="0"/>
              </a:rPr>
              <a:t>воспитатель</a:t>
            </a:r>
            <a:br>
              <a:rPr lang="ru-RU" sz="1600" i="1" dirty="0" smtClean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1600" i="1" dirty="0" err="1" smtClean="0">
                <a:solidFill>
                  <a:schemeClr val="bg1"/>
                </a:solidFill>
                <a:latin typeface="Monotype Corsiva" pitchFamily="66" charset="0"/>
              </a:rPr>
              <a:t>Дресвянкина</a:t>
            </a:r>
            <a:r>
              <a:rPr lang="ru-RU" sz="1600" i="1" dirty="0" smtClean="0">
                <a:solidFill>
                  <a:schemeClr val="bg1"/>
                </a:solidFill>
                <a:latin typeface="Monotype Corsiva" pitchFamily="66" charset="0"/>
              </a:rPr>
              <a:t> Евгения Михайловна </a:t>
            </a:r>
            <a:br>
              <a:rPr lang="ru-RU" sz="1600" i="1" dirty="0" smtClean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1600" i="1" dirty="0" smtClean="0">
                <a:solidFill>
                  <a:schemeClr val="bg1"/>
                </a:solidFill>
                <a:latin typeface="Monotype Corsiva" pitchFamily="66" charset="0"/>
              </a:rPr>
              <a:t>и воспитанники группы №5</a:t>
            </a:r>
            <a:br>
              <a:rPr lang="ru-RU" sz="1600" i="1" dirty="0" smtClean="0">
                <a:solidFill>
                  <a:schemeClr val="bg1"/>
                </a:solidFill>
                <a:latin typeface="Monotype Corsiva" pitchFamily="66" charset="0"/>
              </a:rPr>
            </a:br>
            <a:r>
              <a:rPr lang="ru-RU" sz="1600" i="1" dirty="0" smtClean="0">
                <a:solidFill>
                  <a:schemeClr val="bg1"/>
                </a:solidFill>
                <a:latin typeface="Monotype Corsiva" pitchFamily="66" charset="0"/>
              </a:rPr>
              <a:t>МБДОУ детского сада №286</a:t>
            </a:r>
            <a:br>
              <a:rPr lang="ru-RU" sz="1600" i="1" dirty="0" smtClean="0">
                <a:solidFill>
                  <a:schemeClr val="bg1"/>
                </a:solidFill>
                <a:latin typeface="Monotype Corsiva" pitchFamily="66" charset="0"/>
              </a:rPr>
            </a:br>
            <a:endParaRPr lang="ru-RU" sz="1600" i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66" y="1428736"/>
            <a:ext cx="6400800" cy="1752600"/>
          </a:xfrm>
        </p:spPr>
        <p:txBody>
          <a:bodyPr/>
          <a:lstStyle/>
          <a:p>
            <a:r>
              <a:rPr lang="ru-RU" dirty="0" smtClean="0"/>
              <a:t>Ф</a:t>
            </a: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57158" y="0"/>
            <a:ext cx="8572560" cy="15002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>Фотогаллерея</a:t>
            </a:r>
            <a:r>
              <a:rPr kumimoji="0" lang="ru-RU" sz="4000" i="1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>  достопримечательностей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г</a:t>
            </a:r>
            <a:r>
              <a:rPr lang="ru-RU" sz="4000" i="1" baseline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.Екатеринбурга</a:t>
            </a:r>
            <a:endParaRPr kumimoji="0" lang="ru-RU" sz="4000" i="1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onotype Corsiva" pitchFamily="66" charset="0"/>
              <a:ea typeface="+mj-ea"/>
              <a:cs typeface="+mj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785786" y="6286496"/>
            <a:ext cx="7772400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>г.Екатеринбург,2021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hatsApp Image 2021-08-07 at 16.55.1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1887418"/>
            <a:ext cx="3730268" cy="497058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" name="Рисунок 2" descr="95274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48" y="214290"/>
            <a:ext cx="4680000" cy="31317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Рисунок 3" descr="regnum_picture_15929958063261457_norma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6248" y="3348000"/>
            <a:ext cx="4680000" cy="351000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435768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Площадь 1905 года- </a:t>
            </a: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главная площадь города Екатеринбурга.</a:t>
            </a:r>
            <a:endParaRPr lang="ru-RU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SAM_63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7554" y="1857364"/>
            <a:ext cx="5400000" cy="405000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14400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Мемориал Славы </a:t>
            </a:r>
            <a:r>
              <a:rPr lang="ru-RU" sz="3200" dirty="0" smtClean="0">
                <a:solidFill>
                  <a:srgbClr val="FF0000"/>
                </a:solidFill>
                <a:latin typeface="Monotype Corsiva" pitchFamily="66" charset="0"/>
              </a:rPr>
              <a:t>на площади Субботников является одним из главных городских центров празднования Дня Победы.</a:t>
            </a:r>
            <a:endParaRPr lang="ru-RU" sz="32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Рисунок 3" descr="WhatsApp Image 2021-08-06 at 16.47.31.jpeg"/>
          <p:cNvPicPr>
            <a:picLocks noChangeAspect="1"/>
          </p:cNvPicPr>
          <p:nvPr/>
        </p:nvPicPr>
        <p:blipFill>
          <a:blip r:embed="rId3"/>
          <a:srcRect b="20833"/>
          <a:stretch>
            <a:fillRect/>
          </a:stretch>
        </p:blipFill>
        <p:spPr>
          <a:xfrm>
            <a:off x="285720" y="1428736"/>
            <a:ext cx="3086100" cy="5429264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пассаж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85860"/>
            <a:ext cx="7920000" cy="5280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" name="Рисунок 1" descr="WhatsApp Image 2021-08-07 at 16.55.12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58380" y="3012911"/>
            <a:ext cx="2885620" cy="3845089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Пассаж –центральный универмаг.</a:t>
            </a:r>
          </a:p>
          <a:p>
            <a:pPr algn="ctr"/>
            <a:r>
              <a:rPr lang="ru-RU" sz="3200" dirty="0" smtClean="0">
                <a:solidFill>
                  <a:srgbClr val="00B050"/>
                </a:solidFill>
                <a:latin typeface="Monotype Corsiva" pitchFamily="66" charset="0"/>
              </a:rPr>
              <a:t>Фонтан у Пассажа собирает десятки людей.</a:t>
            </a:r>
            <a:endParaRPr lang="ru-RU" sz="3200" dirty="0">
              <a:solidFill>
                <a:srgbClr val="00B05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ost-1-158815876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1142984"/>
            <a:ext cx="8564738" cy="5715016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«Уральский Арбат» </a:t>
            </a:r>
            <a:r>
              <a:rPr lang="ru-RU" sz="3000" i="1" dirty="0" smtClean="0">
                <a:solidFill>
                  <a:srgbClr val="FF0000"/>
                </a:solidFill>
                <a:latin typeface="Monotype Corsiva" pitchFamily="66" charset="0"/>
              </a:rPr>
              <a:t>- </a:t>
            </a:r>
            <a:r>
              <a:rPr lang="ru-RU" sz="3000" i="1" dirty="0" smtClean="0">
                <a:solidFill>
                  <a:srgbClr val="00B050"/>
                </a:solidFill>
                <a:latin typeface="Monotype Corsiva" pitchFamily="66" charset="0"/>
              </a:rPr>
              <a:t>пешеходная </a:t>
            </a:r>
            <a:r>
              <a:rPr lang="ru-RU" sz="3000" i="1" dirty="0" smtClean="0">
                <a:solidFill>
                  <a:srgbClr val="FF0000"/>
                </a:solidFill>
                <a:latin typeface="Monotype Corsiva" pitchFamily="66" charset="0"/>
              </a:rPr>
              <a:t>улица </a:t>
            </a:r>
            <a:r>
              <a:rPr lang="ru-RU" sz="3000" i="1" dirty="0" err="1" smtClean="0">
                <a:solidFill>
                  <a:srgbClr val="FF0000"/>
                </a:solidFill>
                <a:latin typeface="Monotype Corsiva" pitchFamily="66" charset="0"/>
              </a:rPr>
              <a:t>Вайнера</a:t>
            </a:r>
            <a:r>
              <a:rPr lang="ru-RU" sz="3000" i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3000" i="1" dirty="0" smtClean="0">
                <a:solidFill>
                  <a:srgbClr val="00B050"/>
                </a:solidFill>
                <a:latin typeface="Monotype Corsiva" pitchFamily="66" charset="0"/>
              </a:rPr>
              <a:t>является одним из популярных мест  среди жителей  и туристов.</a:t>
            </a:r>
            <a:endParaRPr lang="ru-RU" sz="3000" i="1" dirty="0">
              <a:solidFill>
                <a:srgbClr val="00B05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210523_1044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-280718" y="709290"/>
            <a:ext cx="3960000" cy="2970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" name="Рисунок 2" descr="20210530_1159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5505760" y="709290"/>
            <a:ext cx="3960000" cy="2970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Рисунок 3" descr="IMG_20210806_0148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57422" y="3429000"/>
            <a:ext cx="4320000" cy="3241246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Ox0NEAX4AAjubC.jpg"/>
          <p:cNvPicPr>
            <a:picLocks noChangeAspect="1"/>
          </p:cNvPicPr>
          <p:nvPr/>
        </p:nvPicPr>
        <p:blipFill>
          <a:blip r:embed="rId2"/>
          <a:srcRect t="8819" r="2308"/>
          <a:stretch>
            <a:fillRect/>
          </a:stretch>
        </p:blipFill>
        <p:spPr>
          <a:xfrm>
            <a:off x="0" y="3286124"/>
            <a:ext cx="4572000" cy="357187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" name="Рисунок 2" descr="f_c2RlbGFub3VuYXMucnUvdXBsb2Fkcy81LzkvNTkxMTU1ODk4NDI3NF9vcmlnLmpwZWc_X19pZD0xMjAzMzA=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85728"/>
            <a:ext cx="4572000" cy="3047256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643438" y="285728"/>
            <a:ext cx="450056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«Екатеринбург –Арена»</a:t>
            </a:r>
            <a:r>
              <a:rPr lang="ru-RU" sz="3200" dirty="0" smtClean="0">
                <a:solidFill>
                  <a:srgbClr val="FF0000"/>
                </a:solidFill>
                <a:latin typeface="Monotype Corsiva" pitchFamily="66" charset="0"/>
              </a:rPr>
              <a:t> </a:t>
            </a:r>
          </a:p>
          <a:p>
            <a:pPr algn="ctr"/>
            <a:r>
              <a:rPr lang="ru-RU" sz="3200" dirty="0" smtClean="0">
                <a:solidFill>
                  <a:srgbClr val="00B050"/>
                </a:solidFill>
                <a:latin typeface="Monotype Corsiva" pitchFamily="66" charset="0"/>
              </a:rPr>
              <a:t>(</a:t>
            </a:r>
            <a:r>
              <a:rPr lang="ru-RU" sz="3000" dirty="0" smtClean="0">
                <a:solidFill>
                  <a:srgbClr val="00B050"/>
                </a:solidFill>
                <a:latin typeface="Monotype Corsiva" pitchFamily="66" charset="0"/>
              </a:rPr>
              <a:t>после реконструкции к ЧМ-2018 года)- крупнейшее в Екатеринбурге спортивное сооружение</a:t>
            </a:r>
            <a:r>
              <a:rPr lang="ru-RU" sz="3200" dirty="0" smtClean="0">
                <a:solidFill>
                  <a:srgbClr val="00B050"/>
                </a:solidFill>
                <a:latin typeface="Monotype Corsiva" pitchFamily="66" charset="0"/>
              </a:rPr>
              <a:t> , футбольный стадион.</a:t>
            </a:r>
            <a:endParaRPr lang="ru-RU" sz="3200" dirty="0">
              <a:solidFill>
                <a:srgbClr val="00B050"/>
              </a:solidFill>
              <a:latin typeface="Monotype Corsiva" pitchFamily="66" charset="0"/>
            </a:endParaRPr>
          </a:p>
        </p:txBody>
      </p:sp>
      <p:pic>
        <p:nvPicPr>
          <p:cNvPr id="6" name="Рисунок 5" descr="центр.ст.jpg"/>
          <p:cNvPicPr>
            <a:picLocks noChangeAspect="1"/>
          </p:cNvPicPr>
          <p:nvPr/>
        </p:nvPicPr>
        <p:blipFill>
          <a:blip r:embed="rId4"/>
          <a:srcRect b="10702"/>
          <a:stretch>
            <a:fillRect/>
          </a:stretch>
        </p:blipFill>
        <p:spPr>
          <a:xfrm>
            <a:off x="4643438" y="3357562"/>
            <a:ext cx="4320000" cy="2571768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4572000" y="5929330"/>
            <a:ext cx="457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B050"/>
                </a:solidFill>
                <a:latin typeface="Monotype Corsiva" pitchFamily="66" charset="0"/>
              </a:rPr>
              <a:t>Центральный стадион до реконструкции. Является памятником архитектуры</a:t>
            </a:r>
            <a:r>
              <a:rPr lang="ru-RU" dirty="0" smtClean="0"/>
              <a:t> .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20210806_0146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71480"/>
            <a:ext cx="4320000" cy="431833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Рисунок 3" descr="IMG-20210807-WA0006.jpg"/>
          <p:cNvPicPr>
            <a:picLocks noChangeAspect="1"/>
          </p:cNvPicPr>
          <p:nvPr/>
        </p:nvPicPr>
        <p:blipFill>
          <a:blip r:embed="rId3"/>
          <a:srcRect b="24185"/>
          <a:stretch>
            <a:fillRect/>
          </a:stretch>
        </p:blipFill>
        <p:spPr>
          <a:xfrm>
            <a:off x="4824000" y="571480"/>
            <a:ext cx="4320000" cy="4364213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143108" y="0"/>
            <a:ext cx="46434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Екатеринбург -Арена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6" name="Рисунок 5" descr="o3NoqCkp5zk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7422" y="3786000"/>
            <a:ext cx="4320000" cy="3072000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_DSC0005.jpg"/>
          <p:cNvPicPr>
            <a:picLocks noChangeAspect="1"/>
          </p:cNvPicPr>
          <p:nvPr/>
        </p:nvPicPr>
        <p:blipFill>
          <a:blip r:embed="rId2"/>
          <a:srcRect l="-1600"/>
          <a:stretch>
            <a:fillRect/>
          </a:stretch>
        </p:blipFill>
        <p:spPr>
          <a:xfrm>
            <a:off x="4572000" y="357166"/>
            <a:ext cx="4320000" cy="281526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" name="Рисунок 1" descr="WhatsApp Image 2021-08-05 at 09.56.40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000108"/>
            <a:ext cx="4181737" cy="557216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Рисунок 3" descr="post-1-140807782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3357562"/>
            <a:ext cx="4320000" cy="324000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0" y="21429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Октябрьская площадь</a:t>
            </a:r>
            <a:endParaRPr lang="ru-RU" sz="4000" dirty="0">
              <a:solidFill>
                <a:srgbClr val="00B05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hatsApp Image 2021-08-05 at 09.53.56 (1).jpeg"/>
          <p:cNvPicPr>
            <a:picLocks noChangeAspect="1"/>
          </p:cNvPicPr>
          <p:nvPr/>
        </p:nvPicPr>
        <p:blipFill>
          <a:blip r:embed="rId2"/>
          <a:srcRect l="8414" t="272"/>
          <a:stretch>
            <a:fillRect/>
          </a:stretch>
        </p:blipFill>
        <p:spPr>
          <a:xfrm>
            <a:off x="4857752" y="3357562"/>
            <a:ext cx="4286248" cy="350043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" name="Рисунок 2" descr="WhatsApp Image 2021-08-05 at 09.53.56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8000"/>
            <a:ext cx="4680000" cy="6240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Рисунок 3" descr="156005c5baf40ff51a327f1c34f2975b59de2f8b647cd059373548.jpg"/>
          <p:cNvPicPr>
            <a:picLocks noChangeAspect="1"/>
          </p:cNvPicPr>
          <p:nvPr/>
        </p:nvPicPr>
        <p:blipFill>
          <a:blip r:embed="rId4"/>
          <a:srcRect l="15625" r="18749"/>
          <a:stretch>
            <a:fillRect/>
          </a:stretch>
        </p:blipFill>
        <p:spPr>
          <a:xfrm>
            <a:off x="4868406" y="642918"/>
            <a:ext cx="4275594" cy="2714644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28596" y="0"/>
            <a:ext cx="84882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Радуга Парк- один из лучших парков Екатеринбурга</a:t>
            </a: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E-burg_asv2019-05_img49_Opera_and_Ballet_Hous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714356"/>
            <a:ext cx="4320000" cy="3600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Рисунок 3" descr="maxresdefaul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4428000"/>
            <a:ext cx="4320000" cy="2430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Рисунок 5" descr="WhatsApp Image 2021-08-08 at 12.24.41 (1).jpeg"/>
          <p:cNvPicPr>
            <a:picLocks noChangeAspect="1"/>
          </p:cNvPicPr>
          <p:nvPr/>
        </p:nvPicPr>
        <p:blipFill>
          <a:blip r:embed="rId4"/>
          <a:srcRect l="16667" b="10082"/>
          <a:stretch>
            <a:fillRect/>
          </a:stretch>
        </p:blipFill>
        <p:spPr>
          <a:xfrm>
            <a:off x="4643438" y="642894"/>
            <a:ext cx="4320000" cy="6215106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0941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Культурная жизнь Урала. Театр оперы и балета</a:t>
            </a:r>
            <a:endParaRPr lang="ru-RU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unnam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2000240"/>
            <a:ext cx="3571876" cy="357187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285728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Герб  и флаг являются официальными символами города Екатеринбурга. </a:t>
            </a:r>
            <a:endParaRPr lang="ru-RU" sz="4000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4" name="Рисунок 3" descr="флаг екб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4810" y="2857496"/>
            <a:ext cx="4317999" cy="242887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hatsApp Image 2021-08-08 at 12.24.41 (2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438" y="857232"/>
            <a:ext cx="4320000" cy="5760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" name="Рисунок 2" descr="63bf77a69850f686ebe6e10b339958c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857232"/>
            <a:ext cx="4320000" cy="2880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Рисунок 3" descr="e6044a6152552ef9fccb0889930da77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3714752"/>
            <a:ext cx="4320000" cy="287550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714480" y="0"/>
            <a:ext cx="61077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Театр музыкальной комедии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XXL.jpg"/>
          <p:cNvPicPr>
            <a:picLocks noChangeAspect="1"/>
          </p:cNvPicPr>
          <p:nvPr/>
        </p:nvPicPr>
        <p:blipFill>
          <a:blip r:embed="rId2"/>
          <a:srcRect r="3833" b="3456"/>
          <a:stretch>
            <a:fillRect/>
          </a:stretch>
        </p:blipFill>
        <p:spPr>
          <a:xfrm>
            <a:off x="357158" y="357166"/>
            <a:ext cx="4500594" cy="300039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" name="Рисунок 1" descr="img2.jpg"/>
          <p:cNvPicPr>
            <a:picLocks noChangeAspect="1"/>
          </p:cNvPicPr>
          <p:nvPr/>
        </p:nvPicPr>
        <p:blipFill>
          <a:blip r:embed="rId3"/>
          <a:srcRect l="1526" t="4071" r="2307" b="6378"/>
          <a:stretch>
            <a:fillRect/>
          </a:stretch>
        </p:blipFill>
        <p:spPr>
          <a:xfrm>
            <a:off x="357158" y="3500438"/>
            <a:ext cx="4500594" cy="314327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Рисунок 3" descr="WhatsApp Image 2021-08-08 at 12.24.42.jpeg"/>
          <p:cNvPicPr>
            <a:picLocks noChangeAspect="1"/>
          </p:cNvPicPr>
          <p:nvPr/>
        </p:nvPicPr>
        <p:blipFill>
          <a:blip r:embed="rId4"/>
          <a:srcRect b="15627"/>
          <a:stretch>
            <a:fillRect/>
          </a:stretch>
        </p:blipFill>
        <p:spPr>
          <a:xfrm>
            <a:off x="5072066" y="1214422"/>
            <a:ext cx="3600000" cy="539989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6286512" y="214290"/>
            <a:ext cx="12218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Цирк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hatsApp Image 2021-08-08 at 12.24.40 (1).jpeg"/>
          <p:cNvPicPr>
            <a:picLocks noChangeAspect="1"/>
          </p:cNvPicPr>
          <p:nvPr/>
        </p:nvPicPr>
        <p:blipFill>
          <a:blip r:embed="rId2"/>
          <a:srcRect b="19964"/>
          <a:stretch>
            <a:fillRect/>
          </a:stretch>
        </p:blipFill>
        <p:spPr>
          <a:xfrm>
            <a:off x="5000628" y="642918"/>
            <a:ext cx="3600000" cy="592935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5" name="Рисунок 4" descr="75d9bc50caffc02fccdd452d6e3d284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642918"/>
            <a:ext cx="4320000" cy="288288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Рисунок 5" descr="ce97c7f5930766c4e7cd0fabc68dcae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34" y="3643314"/>
            <a:ext cx="4320000" cy="293976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2285984" y="0"/>
            <a:ext cx="45640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Театр юного зрителя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hatsApp Image 2021-08-07 at 16.55.1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926" y="1571612"/>
            <a:ext cx="3240000" cy="4317300"/>
          </a:xfrm>
          <a:prstGeom prst="rect">
            <a:avLst/>
          </a:prstGeom>
        </p:spPr>
      </p:pic>
      <p:pic>
        <p:nvPicPr>
          <p:cNvPr id="3" name="Рисунок 2" descr="WhatsApp Image 2021-08-07 at 16.55.14 (1)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165080">
            <a:off x="6422226" y="1145671"/>
            <a:ext cx="2520000" cy="3357900"/>
          </a:xfrm>
          <a:prstGeom prst="rect">
            <a:avLst/>
          </a:prstGeom>
        </p:spPr>
      </p:pic>
      <p:pic>
        <p:nvPicPr>
          <p:cNvPr id="5" name="Рисунок 4" descr="WhatsApp Image 2021-08-07 at 16.55.14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77227">
            <a:off x="321618" y="1007459"/>
            <a:ext cx="2267824" cy="3021876"/>
          </a:xfrm>
          <a:prstGeom prst="rect">
            <a:avLst/>
          </a:prstGeom>
        </p:spPr>
      </p:pic>
      <p:pic>
        <p:nvPicPr>
          <p:cNvPr id="6" name="Рисунок 5" descr="WhatsApp Image 2021-08-08 at 12.24.41 (3).jpeg"/>
          <p:cNvPicPr>
            <a:picLocks noChangeAspect="1"/>
          </p:cNvPicPr>
          <p:nvPr/>
        </p:nvPicPr>
        <p:blipFill>
          <a:blip r:embed="rId5"/>
          <a:srcRect t="11198" b="14375"/>
          <a:stretch>
            <a:fillRect/>
          </a:stretch>
        </p:blipFill>
        <p:spPr>
          <a:xfrm rot="597349">
            <a:off x="6451450" y="3555882"/>
            <a:ext cx="2359265" cy="312167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28662" y="0"/>
            <a:ext cx="75328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Мой любимый город – Екатеринбург!</a:t>
            </a:r>
          </a:p>
        </p:txBody>
      </p:sp>
      <p:pic>
        <p:nvPicPr>
          <p:cNvPr id="4" name="Рисунок 3" descr="WhatsApp Image 2021-08-07 at 16.55.14 (2)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1088769">
            <a:off x="365802" y="3752995"/>
            <a:ext cx="2157654" cy="287507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Екатеринбург, </a:t>
            </a:r>
            <a:r>
              <a:rPr lang="ru-RU" sz="3000" dirty="0" smtClean="0">
                <a:solidFill>
                  <a:srgbClr val="00B050"/>
                </a:solidFill>
                <a:latin typeface="Monotype Corsiva" pitchFamily="66" charset="0"/>
              </a:rPr>
              <a:t>или как его раньше называли — Свердловск, является культурным, административным и одновременно с этим научно-образовательным центром всего Уральского региона. Его посещают туристы со всего мира.</a:t>
            </a:r>
            <a:endParaRPr lang="ru-RU" sz="3000" dirty="0">
              <a:solidFill>
                <a:srgbClr val="00B050"/>
              </a:solidFill>
              <a:latin typeface="Monotype Corsiva" pitchFamily="66" charset="0"/>
            </a:endParaRPr>
          </a:p>
        </p:txBody>
      </p:sp>
      <p:pic>
        <p:nvPicPr>
          <p:cNvPr id="4" name="Рисунок 3" descr="A2JysxfOwDo1_1-cro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53986"/>
            <a:ext cx="9144000" cy="4904014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4572000" y="0"/>
            <a:ext cx="4572000" cy="6858000"/>
          </a:xfrm>
          <a:prstGeom prst="rect">
            <a:avLst/>
          </a:prstGeom>
        </p:spPr>
        <p:txBody>
          <a:bodyPr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1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>Екатеринбург-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1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> столица Урала.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300" b="1" i="1" dirty="0">
                <a:solidFill>
                  <a:schemeClr val="tx2"/>
                </a:solidFill>
                <a:latin typeface="Monotype Corsiva" pitchFamily="66" charset="0"/>
                <a:ea typeface="+mj-ea"/>
                <a:cs typeface="+mj-cs"/>
              </a:rPr>
              <a:t>Г</a:t>
            </a:r>
            <a:r>
              <a:rPr lang="ru-RU" sz="3300" b="1" i="1" dirty="0" smtClean="0">
                <a:solidFill>
                  <a:schemeClr val="tx2"/>
                </a:solidFill>
                <a:latin typeface="Monotype Corsiva" pitchFamily="66" charset="0"/>
                <a:ea typeface="+mj-ea"/>
                <a:cs typeface="+mj-cs"/>
              </a:rPr>
              <a:t>ород  основан, как завод- крепость на берегу Исети в1723 году .  Город назван в честь Екатерины 1. Памятник основателям города – В.Н.Татищеву и В.И. де </a:t>
            </a:r>
            <a:r>
              <a:rPr lang="ru-RU" sz="3300" b="1" i="1" dirty="0" err="1" smtClean="0">
                <a:solidFill>
                  <a:schemeClr val="tx2"/>
                </a:solidFill>
                <a:latin typeface="Monotype Corsiva" pitchFamily="66" charset="0"/>
                <a:ea typeface="+mj-ea"/>
                <a:cs typeface="+mj-cs"/>
              </a:rPr>
              <a:t>Геннину</a:t>
            </a:r>
            <a:r>
              <a:rPr lang="ru-RU" sz="3300" b="1" i="1" dirty="0" smtClean="0">
                <a:solidFill>
                  <a:schemeClr val="tx2"/>
                </a:solidFill>
                <a:latin typeface="Monotype Corsiva" pitchFamily="66" charset="0"/>
                <a:ea typeface="+mj-ea"/>
                <a:cs typeface="+mj-cs"/>
              </a:rPr>
              <a:t> находится в самом центре Екатеринбурга, около </a:t>
            </a:r>
            <a:r>
              <a:rPr lang="ru-RU" sz="3300" b="1" i="1" dirty="0" err="1" smtClean="0">
                <a:solidFill>
                  <a:schemeClr val="tx2"/>
                </a:solidFill>
                <a:latin typeface="Monotype Corsiva" pitchFamily="66" charset="0"/>
                <a:ea typeface="+mj-ea"/>
                <a:cs typeface="+mj-cs"/>
              </a:rPr>
              <a:t>Плотинки</a:t>
            </a:r>
            <a:r>
              <a:rPr lang="ru-RU" sz="3300" b="1" i="1" dirty="0" smtClean="0">
                <a:solidFill>
                  <a:schemeClr val="tx2"/>
                </a:solidFill>
                <a:latin typeface="Monotype Corsiva" pitchFamily="66" charset="0"/>
                <a:ea typeface="+mj-ea"/>
                <a:cs typeface="+mj-cs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1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В 2021  году г.Екатеринбург отмечает  298 лет.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600" b="1" i="1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onotype Corsiva" pitchFamily="66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1" u="none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Monotype Corsiva" pitchFamily="66" charset="0"/>
              <a:ea typeface="+mj-ea"/>
              <a:cs typeface="+mj-cs"/>
            </a:endParaRPr>
          </a:p>
        </p:txBody>
      </p:sp>
      <p:pic>
        <p:nvPicPr>
          <p:cNvPr id="6" name="Рисунок 5" descr="татищев и де гени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0042"/>
            <a:ext cx="4590000" cy="612000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0" y="592933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Памятник основателям города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2000" b="1" i="1" dirty="0" smtClean="0">
                <a:solidFill>
                  <a:schemeClr val="bg1"/>
                </a:solidFill>
                <a:latin typeface="Monotype Corsiva" pitchFamily="66" charset="0"/>
              </a:rPr>
              <a:t>В.Н. Татищеву и В.И. де </a:t>
            </a:r>
            <a:r>
              <a:rPr lang="ru-RU" sz="2000" b="1" i="1" dirty="0" err="1" smtClean="0">
                <a:solidFill>
                  <a:schemeClr val="bg1"/>
                </a:solidFill>
                <a:latin typeface="Monotype Corsiva" pitchFamily="66" charset="0"/>
              </a:rPr>
              <a:t>Геннину</a:t>
            </a:r>
            <a:endParaRPr lang="ru-RU" sz="2000" b="1" i="1" dirty="0" smtClean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 презентации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1480"/>
            <a:ext cx="9144000" cy="571500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8929718" cy="52149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>Цели и задачи проекта: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> Обогащение знаний о </a:t>
            </a:r>
            <a:r>
              <a:rPr lang="ru-RU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 родном городе, его истории, достопримечательностях;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Нравственное воспитание- воспитание чувства любви и уважения к близким, детскому саду, родному городу, а также чувства гордости и восхищения своим городом;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600" b="1" i="1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> </a:t>
            </a:r>
            <a:r>
              <a:rPr kumimoji="0" lang="ru-RU" sz="3600" b="1" i="1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>Пр</a:t>
            </a:r>
            <a:r>
              <a:rPr lang="ru-RU" sz="36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ивлечение</a:t>
            </a:r>
            <a:r>
              <a:rPr lang="ru-RU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 родителей в  </a:t>
            </a:r>
            <a:r>
              <a:rPr lang="ru-RU" sz="36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воспитательно</a:t>
            </a:r>
            <a:r>
              <a:rPr lang="ru-RU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+mj-ea"/>
                <a:cs typeface="+mj-cs"/>
              </a:rPr>
              <a:t>- образовательный процесс.  </a:t>
            </a:r>
            <a:endParaRPr kumimoji="0" lang="ru-RU" sz="36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onotype Corsiva" pitchFamily="66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плотинк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1785926"/>
            <a:ext cx="8640000" cy="486720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" name="Заголовок 1"/>
          <p:cNvSpPr txBox="1">
            <a:spLocks/>
          </p:cNvSpPr>
          <p:nvPr/>
        </p:nvSpPr>
        <p:spPr>
          <a:xfrm>
            <a:off x="285720" y="0"/>
            <a:ext cx="8572560" cy="1785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Исторический сквер — сердце Екатеринбурга. </a:t>
            </a:r>
            <a:r>
              <a:rPr lang="ru-RU" sz="3600" dirty="0" smtClean="0">
                <a:solidFill>
                  <a:srgbClr val="00B050"/>
                </a:solidFill>
                <a:latin typeface="Monotype Corsiva" pitchFamily="66" charset="0"/>
              </a:rPr>
              <a:t>Здесь проводят концерты на День города и День Победы, а также ярмарки по выходным.</a:t>
            </a:r>
            <a:endParaRPr kumimoji="0" lang="ru-RU" sz="3600" b="1" i="1" u="none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uLnTx/>
              <a:uFillTx/>
              <a:latin typeface="Monotype Corsiva" pitchFamily="66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WhatsApp Image 2021-08-06 at 11.20.5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4000" y="428604"/>
            <a:ext cx="3600000" cy="4800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Рисунок 3" descr="WhatsApp Image 2021-08-06 at 12.39.07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8604"/>
            <a:ext cx="3600000" cy="4800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" name="Рисунок 1" descr="WhatsApp Image 2021-08-05 at 20.15.43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8926" y="2285992"/>
            <a:ext cx="3240000" cy="432000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71472" y="0"/>
            <a:ext cx="8286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Исторический сквер –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3600" b="1" dirty="0" smtClean="0">
                <a:solidFill>
                  <a:srgbClr val="00B050"/>
                </a:solidFill>
                <a:latin typeface="Monotype Corsiva" pitchFamily="66" charset="0"/>
              </a:rPr>
              <a:t>любимое место отдыха горожан .</a:t>
            </a:r>
            <a:endParaRPr lang="ru-RU" sz="3600" b="1" i="1" dirty="0" smtClean="0">
              <a:solidFill>
                <a:srgbClr val="00B05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eburg_132ehdrs.jpg"/>
          <p:cNvPicPr>
            <a:picLocks noChangeAspect="1"/>
          </p:cNvPicPr>
          <p:nvPr/>
        </p:nvPicPr>
        <p:blipFill>
          <a:blip r:embed="rId2"/>
          <a:srcRect r="7976"/>
          <a:stretch>
            <a:fillRect/>
          </a:stretch>
        </p:blipFill>
        <p:spPr>
          <a:xfrm>
            <a:off x="3786182" y="2571744"/>
            <a:ext cx="5357818" cy="388144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" name="Рисунок 1" descr="IMG-20210807-WA00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71612"/>
            <a:ext cx="3699211" cy="4929198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14282" y="0"/>
            <a:ext cx="8929718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4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Плотинка</a:t>
            </a: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. 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3200" i="1" dirty="0" smtClean="0">
                <a:solidFill>
                  <a:srgbClr val="00B050"/>
                </a:solidFill>
                <a:latin typeface="Monotype Corsiva" pitchFamily="66" charset="0"/>
              </a:rPr>
              <a:t>Огромная глыба </a:t>
            </a:r>
            <a:r>
              <a:rPr lang="ru-RU" sz="3200" i="1" dirty="0" err="1" smtClean="0">
                <a:solidFill>
                  <a:srgbClr val="00B050"/>
                </a:solidFill>
                <a:latin typeface="Monotype Corsiva" pitchFamily="66" charset="0"/>
              </a:rPr>
              <a:t>розового</a:t>
            </a:r>
            <a:r>
              <a:rPr lang="ru-RU" sz="3200" i="1" dirty="0" smtClean="0">
                <a:solidFill>
                  <a:srgbClr val="00B050"/>
                </a:solidFill>
                <a:latin typeface="Monotype Corsiva" pitchFamily="66" charset="0"/>
              </a:rPr>
              <a:t> родонита весом в несколько тонн является одним из символов  г.Екатеринбурга.</a:t>
            </a:r>
            <a:endParaRPr lang="ru-RU" sz="3200" i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9ed6e3e675ae7bc929a54f15219c89f-scal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235250"/>
            <a:ext cx="8640000" cy="562275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785786" y="0"/>
            <a:ext cx="77867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Набережная г.Екатеринбурга.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3200" i="1" dirty="0" smtClean="0">
                <a:solidFill>
                  <a:srgbClr val="00B050"/>
                </a:solidFill>
                <a:latin typeface="Monotype Corsiva" pitchFamily="66" charset="0"/>
              </a:rPr>
              <a:t>Бронзовая беседка –ротонда на </a:t>
            </a:r>
            <a:r>
              <a:rPr lang="ru-RU" sz="3200" i="1" dirty="0" err="1" smtClean="0">
                <a:solidFill>
                  <a:srgbClr val="00B050"/>
                </a:solidFill>
                <a:latin typeface="Monotype Corsiva" pitchFamily="66" charset="0"/>
              </a:rPr>
              <a:t>Плотинке</a:t>
            </a:r>
            <a:r>
              <a:rPr lang="ru-RU" sz="3200" i="1" dirty="0" smtClean="0">
                <a:solidFill>
                  <a:srgbClr val="00B050"/>
                </a:solidFill>
                <a:latin typeface="Monotype Corsiva" pitchFamily="66" charset="0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thq_eFkQ4-g.jpg"/>
          <p:cNvPicPr>
            <a:picLocks noChangeAspect="1"/>
          </p:cNvPicPr>
          <p:nvPr/>
        </p:nvPicPr>
        <p:blipFill>
          <a:blip r:embed="rId2"/>
          <a:srcRect t="1201" b="9889"/>
          <a:stretch>
            <a:fillRect/>
          </a:stretch>
        </p:blipFill>
        <p:spPr>
          <a:xfrm>
            <a:off x="428596" y="714356"/>
            <a:ext cx="3960000" cy="528641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Рисунок 3" descr="WhatsApp Image 2021-08-06 at 12.39.08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6" y="714356"/>
            <a:ext cx="3960000" cy="5280000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</TotalTime>
  <Words>231</Words>
  <Application>Microsoft Office PowerPoint</Application>
  <PresentationFormat>Экран (4:3)</PresentationFormat>
  <Paragraphs>40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Выполнили:  воспитатель Дресвянкина Евгения Михайловна  и воспитанники группы №5 МБДОУ детского сада №286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DNS</dc:creator>
  <cp:lastModifiedBy>Метроша</cp:lastModifiedBy>
  <cp:revision>72</cp:revision>
  <dcterms:created xsi:type="dcterms:W3CDTF">2021-08-11T17:33:36Z</dcterms:created>
  <dcterms:modified xsi:type="dcterms:W3CDTF">2021-08-17T06:40:27Z</dcterms:modified>
</cp:coreProperties>
</file>