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8" r:id="rId4"/>
    <p:sldId id="262" r:id="rId5"/>
    <p:sldId id="263" r:id="rId6"/>
    <p:sldId id="264" r:id="rId7"/>
    <p:sldId id="265" r:id="rId8"/>
    <p:sldId id="266" r:id="rId9"/>
    <p:sldId id="259" r:id="rId10"/>
    <p:sldId id="267" r:id="rId11"/>
    <p:sldId id="271" r:id="rId12"/>
    <p:sldId id="277" r:id="rId13"/>
    <p:sldId id="269" r:id="rId14"/>
    <p:sldId id="279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2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796236" y="1844824"/>
            <a:ext cx="7467154" cy="2520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КОМПЛЕКТОВАНИЕ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муниципальных дошкольных образовательных учреждений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муниципального образования "город Екатеринбург"</a:t>
            </a:r>
          </a:p>
        </p:txBody>
      </p:sp>
    </p:spTree>
  </p:cSld>
  <p:clrMapOvr>
    <a:masterClrMapping/>
  </p:clrMapOvr>
  <p:transition spd="med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 Если не устраивает место в предложенном детском саду,  необходимо обратиться в управление образования Верх-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Исетского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района    с заявлением «на смену» дошкольного учреждения.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Если не удалось зачислить ребенка в дошкольное учреждение в установленные сроки и  предоставленное место автоматически аннулировалось, необходимо обратиться в управление образования Верх-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Исетского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района  с заявлением «на восстановление».  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Для обеспечения детей дошкольного возраста, проживающих в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Верх-Исетском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районе, гарантированным законом Российской Федерации  бесплатным  дошкольным образованием в районе функционируют группы кратковременного пребывания. По данному вопросу необходимо обратиться с заявлением в управление образования Верх-Исетского района. </a:t>
            </a:r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755576" y="476672"/>
            <a:ext cx="7848872" cy="1216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Рекомендации для родителей </a:t>
            </a:r>
          </a:p>
          <a:p>
            <a:pPr algn="ctr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(законных представителей)</a:t>
            </a:r>
          </a:p>
        </p:txBody>
      </p:sp>
    </p:spTree>
  </p:cSld>
  <p:clrMapOvr>
    <a:masterClrMapping/>
  </p:clrMapOvr>
  <p:transition spd="med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719572" y="908720"/>
            <a:ext cx="7920880" cy="5616624"/>
          </a:xfrm>
        </p:spPr>
        <p:txBody>
          <a:bodyPr>
            <a:no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и условия перевода обучающегося из одной организации, осуществляющей образовательную деятельность по образовательным программам дошкольного образования, в другие организации, осуществляющие образовательную деятельность по образовательным программам соответствующих уровня и направленности, регламентируется приказом Министерства образования и науки Российской Федерации от 28.12.2015 № 1527 (зарегистрирован в Минюсте РФ 02.02.2016 № 40944). </a:t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Согласно указанному выше порядку, родители (законные представители) обучающегося обращаются к руководителю выбранной принимающей организации с запросом о наличии свободных мест соответствующей возрастной категории.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отсутствии свободных мест в выбранной организации родителям (законным представителям) необходимо обратиться в Департамент образования Администрации города Екатеринбурга для определения принимающей организации из числа муниципальных образовательных организаций.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alt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619672" y="260648"/>
            <a:ext cx="6120680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Перевод обучающегося из одной организации</a:t>
            </a:r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в другую    </a:t>
            </a:r>
          </a:p>
        </p:txBody>
      </p:sp>
    </p:spTree>
  </p:cSld>
  <p:clrMapOvr>
    <a:masterClrMapping/>
  </p:clrMapOvr>
  <p:transition spd="med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512676"/>
            <a:ext cx="784887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4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345443" y="4725144"/>
            <a:ext cx="8352928" cy="1728192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ru-RU" altLang="ru-RU" sz="2000" dirty="0"/>
              <a:t>	</a:t>
            </a:r>
            <a:r>
              <a:rPr lang="ru-RU" altLang="ru-RU" sz="3600" b="1" dirty="0">
                <a:latin typeface="Times New Roman" pitchFamily="18" charset="0"/>
                <a:cs typeface="Times New Roman" pitchFamily="18" charset="0"/>
              </a:rPr>
              <a:t>Формирование открытой, саморазвивающейся, информационно-технологической образовательной системы, способной в полной мере удовлетворять образовательные запросы личности и социума, обеспечивать доступность качественного образования.</a:t>
            </a: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087438" y="412750"/>
            <a:ext cx="6868938" cy="7840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Основная цель работы  ДОУ в условиях ФГОС ДО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2" b="25919"/>
          <a:stretch/>
        </p:blipFill>
        <p:spPr bwMode="auto">
          <a:xfrm>
            <a:off x="1907704" y="1189008"/>
            <a:ext cx="5764088" cy="348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4991" y="620688"/>
            <a:ext cx="3703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Обзорная справка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33601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МБДОУ – детский сад комбинированного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вида № </a:t>
            </a:r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286 </a:t>
            </a:r>
            <a:r>
              <a:rPr lang="ru-RU" sz="2000" b="1" dirty="0" smtClean="0">
                <a:cs typeface="Times New Roman" panose="02020603050405020304" pitchFamily="18" charset="0"/>
              </a:rPr>
              <a:t> </a:t>
            </a:r>
            <a:r>
              <a:rPr lang="ru-RU" sz="2000" b="1" dirty="0">
                <a:cs typeface="Times New Roman" panose="02020603050405020304" pitchFamily="18" charset="0"/>
              </a:rPr>
              <a:t>функционирует с  </a:t>
            </a:r>
            <a:r>
              <a:rPr lang="ru-RU" sz="2000" b="1" dirty="0" smtClean="0">
                <a:cs typeface="Times New Roman" panose="02020603050405020304" pitchFamily="18" charset="0"/>
              </a:rPr>
              <a:t>1988 года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2226088"/>
            <a:ext cx="69633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Режим жизнедеятельности МБДОУ:</a:t>
            </a:r>
            <a:endParaRPr lang="ru-RU" dirty="0"/>
          </a:p>
          <a:p>
            <a:r>
              <a:rPr lang="ru-RU" b="1" dirty="0"/>
              <a:t>                      *  пятидневная рабочая неделя</a:t>
            </a:r>
            <a:endParaRPr lang="ru-RU" dirty="0"/>
          </a:p>
          <a:p>
            <a:r>
              <a:rPr lang="ru-RU" b="1" dirty="0"/>
              <a:t>                      *  продолжительность пребывания </a:t>
            </a:r>
            <a:endParaRPr lang="ru-RU" dirty="0"/>
          </a:p>
          <a:p>
            <a:r>
              <a:rPr lang="ru-RU" b="1" dirty="0"/>
              <a:t>                          ребенка в детском саду с 7.30 до 18.00</a:t>
            </a:r>
            <a:endParaRPr lang="ru-RU" dirty="0"/>
          </a:p>
          <a:p>
            <a:r>
              <a:rPr lang="ru-RU" b="1" dirty="0"/>
              <a:t>                      *  четырёхразовое питание                 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093952"/>
      </p:ext>
    </p:extLst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20791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 любимый детский сад 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249501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Users\Метроша\Downloads\DSC05609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t="798" r="7991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66538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0"/>
            <a:ext cx="798036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12423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Users\Метроша\Downloads\DSC05581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1" r="-1481" b="646"/>
          <a:stretch/>
        </p:blipFill>
        <p:spPr bwMode="auto">
          <a:xfrm>
            <a:off x="-1" y="0"/>
            <a:ext cx="931817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0063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s\Метроша\Downloads\DSC05580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380" r="14333" b="23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794085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txBody>
          <a:bodyPr>
            <a:normAutofit fontScale="25000" lnSpcReduction="20000"/>
          </a:bodyPr>
          <a:lstStyle/>
          <a:p>
            <a:pPr marL="0" indent="269875" algn="just">
              <a:lnSpc>
                <a:spcPct val="120000"/>
              </a:lnSpc>
            </a:pP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Федеральный закон РФ «Об образовании в Российской Федерации» от 29.12.2012г. № 273-ФЗ;</a:t>
            </a:r>
          </a:p>
          <a:p>
            <a:pPr marL="0" indent="269875" algn="just">
              <a:lnSpc>
                <a:spcPct val="120000"/>
              </a:lnSpc>
            </a:pP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Федеральный закон РФ «Об основных принципах организации местного самоуправления в Российской Федерации» от 06.10.2003 № 131-ФЗ;</a:t>
            </a:r>
          </a:p>
          <a:p>
            <a:pPr marL="0" indent="269875" algn="just">
              <a:lnSpc>
                <a:spcPct val="120000"/>
              </a:lnSpc>
            </a:pP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Порядок приема на обучение по образовательным программам дошкольного образования (утвержден приказом Министерства Просвещения РФ от 15 мая 2020 г. N 236); </a:t>
            </a:r>
          </a:p>
          <a:p>
            <a:pPr marL="0" indent="269875" algn="just">
              <a:lnSpc>
                <a:spcPct val="120000"/>
              </a:lnSpc>
            </a:pP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Приказ Министерства образования и науки Российской Федерации «Об утверждении Порядка и условий осуществления перевода обучающихся из одной организации, осуществляющей образовательную деятельность по образовательным программам дошкольного образования, в другие организации, осуществляющие образовательную деятельность по образовательным программам соответствующих уровня и направленности» от 28.12.2015 №1527;</a:t>
            </a:r>
          </a:p>
          <a:p>
            <a:pPr marL="0" indent="269875" algn="just">
              <a:lnSpc>
                <a:spcPct val="120000"/>
              </a:lnSpc>
            </a:pP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Административный регламент предоставления муниципальной услуги «Прием заявлений, постановка на учет и зачисление детей в образовательные учреждения, реализующие основную общеобразовательную программу дошкольного образования (детские сады)», утвержденный Постановлением </a:t>
            </a:r>
            <a:r>
              <a:rPr lang="ru-RU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Главы Екатеринбурга № 2365 от 29.10.2021;</a:t>
            </a:r>
          </a:p>
          <a:p>
            <a:pPr marL="0" indent="269875" algn="just">
              <a:lnSpc>
                <a:spcPct val="120000"/>
              </a:lnSpc>
            </a:pPr>
            <a:r>
              <a:rPr lang="ru-RU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порядке учета детей, подлежащих обучению по образовательным программам дошкольного образования в муниципальном образовании «город Екатеринбург» от 02.11.2021г. № 2121/46/36 (с изменениями и дополнениями).;</a:t>
            </a:r>
          </a:p>
          <a:p>
            <a:pPr marL="0" indent="269875" algn="just">
              <a:lnSpc>
                <a:spcPct val="120000"/>
              </a:lnSpc>
            </a:pPr>
            <a:r>
              <a:rPr lang="ru-RU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города Екатеринбург «Перечень территорий муниципального образования «город Екатеринбург», закрепляемых за муниципальными дошкольными образовательными организациями» от 18.03.2015 № 686 (с изменениями и дополнениями);</a:t>
            </a:r>
          </a:p>
          <a:p>
            <a:pPr marL="0" indent="269875" algn="just">
              <a:lnSpc>
                <a:spcPct val="120000"/>
              </a:lnSpc>
            </a:pPr>
            <a:r>
              <a:rPr lang="ru-RU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организации учета детей, подлежащих обучению по образовательным программам дошкольного образования на территории муниципального образования «город Екатеринбург» и зачислению в муниципальные дошкольные образовательные учреждения от 27.02.2017г. № 956/46/36.</a:t>
            </a:r>
          </a:p>
          <a:p>
            <a:pPr algn="just"/>
            <a:endParaRPr lang="ru-RU" dirty="0"/>
          </a:p>
        </p:txBody>
      </p:sp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971600" y="412750"/>
            <a:ext cx="7128792" cy="8560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Нормативно-правовое основание</a:t>
            </a:r>
          </a:p>
        </p:txBody>
      </p:sp>
    </p:spTree>
    <p:extLst>
      <p:ext uri="{BB962C8B-B14F-4D97-AF65-F5344CB8AC3E}">
        <p14:creationId xmlns:p14="http://schemas.microsoft.com/office/powerpoint/2010/main" val="1512612937"/>
      </p:ext>
    </p:extLst>
  </p:cSld>
  <p:clrMapOvr>
    <a:masterClrMapping/>
  </p:clrMapOvr>
  <p:transition spd="med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-26988"/>
            <a:ext cx="5249863" cy="6913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20998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Метроша\Desktop\фото рппс\e17ba0f3-a2a7-45fa-9fcd-373e6cf9c904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" y="0"/>
            <a:ext cx="7273483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4" b="6690"/>
          <a:stretch/>
        </p:blipFill>
        <p:spPr bwMode="auto">
          <a:xfrm>
            <a:off x="2556618" y="3356993"/>
            <a:ext cx="6597321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44299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Users\Метроша\Downloads\DSC05535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" r="5235"/>
          <a:stretch/>
        </p:blipFill>
        <p:spPr bwMode="auto">
          <a:xfrm>
            <a:off x="0" y="-27741"/>
            <a:ext cx="9144000" cy="6885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2816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Users\Метроша\Downloads\DSC05516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5576" r="18485"/>
          <a:stretch/>
        </p:blipFill>
        <p:spPr bwMode="auto">
          <a:xfrm>
            <a:off x="0" y="0"/>
            <a:ext cx="916016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2237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Users\Метроша\Downloads\DSC05501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487"/>
          <a:stretch/>
        </p:blipFill>
        <p:spPr bwMode="auto">
          <a:xfrm>
            <a:off x="0" y="-23677"/>
            <a:ext cx="9144000" cy="6961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33481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Users\Метроша\Downloads\DSC05479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3620"/>
          <a:stretch/>
        </p:blipFill>
        <p:spPr bwMode="auto">
          <a:xfrm>
            <a:off x="0" y="0"/>
            <a:ext cx="9144000" cy="6867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2199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SC_3137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r="5217"/>
          <a:stretch/>
        </p:blipFill>
        <p:spPr bwMode="auto">
          <a:xfrm>
            <a:off x="0" y="0"/>
            <a:ext cx="9144000" cy="6823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7399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Users\Метроша\Downloads\DSC05475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" t="206" r="9462" b="-206"/>
          <a:stretch/>
        </p:blipFill>
        <p:spPr bwMode="auto">
          <a:xfrm>
            <a:off x="-1" y="15271"/>
            <a:ext cx="9144001" cy="6830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26168"/>
      </p:ext>
    </p:extLst>
  </p:cSld>
  <p:clrMapOvr>
    <a:masterClrMapping/>
  </p:clrMapOvr>
  <p:transition spd="slow" advTm="4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SC_3053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r="72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90506"/>
      </p:ext>
    </p:extLst>
  </p:cSld>
  <p:clrMapOvr>
    <a:masterClrMapping/>
  </p:clrMapOvr>
  <p:transition spd="slow" advTm="4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Users\Метроша\Downloads\DSC05471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r="5316"/>
          <a:stretch/>
        </p:blipFill>
        <p:spPr bwMode="auto">
          <a:xfrm>
            <a:off x="1" y="158417"/>
            <a:ext cx="9144000" cy="6717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483581"/>
      </p:ext>
    </p:extLst>
  </p:cSld>
  <p:clrMapOvr>
    <a:masterClrMapping/>
  </p:clrMapOvr>
  <p:transition spd="slow" advTm="4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83568" y="404664"/>
            <a:ext cx="7848872" cy="1216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Периоды комплектования и зачисления 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 муниципальные дошкольные образовательные учреждения</a:t>
            </a:r>
          </a:p>
        </p:txBody>
      </p:sp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1763688" y="1916832"/>
            <a:ext cx="5400600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ПЕРИОД ОСНОВНОГО КОМПЛЕКТОВАНИЯ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ДОШКОЛЬНЫХ УЧРЕЖДЕНИЙ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(май-июль текущего года)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49348"/>
              </p:ext>
            </p:extLst>
          </p:nvPr>
        </p:nvGraphicFramePr>
        <p:xfrm>
          <a:off x="899592" y="3209512"/>
          <a:ext cx="7416824" cy="2523744"/>
        </p:xfrm>
        <a:graphic>
          <a:graphicData uri="http://schemas.openxmlformats.org/drawingml/2006/table">
            <a:tbl>
              <a:tblPr/>
              <a:tblGrid>
                <a:gridCol w="44775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92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Мероприятие по комплектованию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Сроки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Times New Roman"/>
                          <a:cs typeface="Times New Roman"/>
                        </a:rPr>
                        <a:t>Утверждение поименных списков детей на заседании городской комиссии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до 15 мая текущего года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Times New Roman"/>
                          <a:cs typeface="Times New Roman"/>
                        </a:rPr>
                        <a:t>Направление утверждение поименных списков детей в муниципальные дошкольные образовательные учреждения   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до 25 мая текущего года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Times New Roman"/>
                          <a:cs typeface="Times New Roman"/>
                        </a:rPr>
                        <a:t>Зачисление детей из утвержденного поименного списка детей в муниципальные дошкольные образовательные учреждения   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 до 01 июля текущего года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Users\Метроша\Downloads\DSC05469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969" b="13511"/>
          <a:stretch/>
        </p:blipFill>
        <p:spPr bwMode="auto">
          <a:xfrm>
            <a:off x="0" y="-743"/>
            <a:ext cx="9638456" cy="6858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530715"/>
      </p:ext>
    </p:extLst>
  </p:cSld>
  <p:clrMapOvr>
    <a:masterClrMapping/>
  </p:clrMapOvr>
  <p:transition spd="slow" advTm="4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Users\Метроша\Downloads\DSC05468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5" t="16870" r="19009"/>
          <a:stretch/>
        </p:blipFill>
        <p:spPr bwMode="auto">
          <a:xfrm>
            <a:off x="0" y="0"/>
            <a:ext cx="9144000" cy="686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097553"/>
      </p:ext>
    </p:extLst>
  </p:cSld>
  <p:clrMapOvr>
    <a:masterClrMapping/>
  </p:clrMapOvr>
  <p:transition spd="slow" advTm="4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D:\Users\Метроша\Downloads\DSC05557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08"/>
          <a:stretch/>
        </p:blipFill>
        <p:spPr bwMode="auto">
          <a:xfrm>
            <a:off x="16633" y="-14199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860731"/>
      </p:ext>
    </p:extLst>
  </p:cSld>
  <p:clrMapOvr>
    <a:masterClrMapping/>
  </p:clrMapOvr>
  <p:transition spd="slow" advTm="4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Users\Метроша\Downloads\DSC05569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9" r="8207"/>
          <a:stretch/>
        </p:blipFill>
        <p:spPr bwMode="auto">
          <a:xfrm>
            <a:off x="-55712" y="67"/>
            <a:ext cx="935082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020157"/>
      </p:ext>
    </p:extLst>
  </p:cSld>
  <p:clrMapOvr>
    <a:masterClrMapping/>
  </p:clrMapOvr>
  <p:transition spd="slow" advTm="4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Users\Метроша\Downloads\DSC05589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7" t="757" r="4643"/>
          <a:stretch/>
        </p:blipFill>
        <p:spPr bwMode="auto">
          <a:xfrm>
            <a:off x="0" y="0"/>
            <a:ext cx="9144000" cy="6869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55006"/>
      </p:ext>
    </p:extLst>
  </p:cSld>
  <p:clrMapOvr>
    <a:masterClrMapping/>
  </p:clrMapOvr>
  <p:transition spd="slow" advTm="4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Users\Метроша\Downloads\DSC05511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9" r="3463"/>
          <a:stretch/>
        </p:blipFill>
        <p:spPr bwMode="auto">
          <a:xfrm>
            <a:off x="6695" y="0"/>
            <a:ext cx="9137306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395576"/>
      </p:ext>
    </p:extLst>
  </p:cSld>
  <p:clrMapOvr>
    <a:masterClrMapping/>
  </p:clrMapOvr>
  <p:transition spd="slow" advTm="4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D:\Users\Метроша\Downloads\WhatsApp Image 2023-02-10 at 12.25.40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-135" r="13932" b="135"/>
          <a:stretch/>
        </p:blipFill>
        <p:spPr bwMode="auto">
          <a:xfrm>
            <a:off x="-1" y="0"/>
            <a:ext cx="92202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571606"/>
      </p:ext>
    </p:extLst>
  </p:cSld>
  <p:clrMapOvr>
    <a:masterClrMapping/>
  </p:clrMapOvr>
  <p:transition spd="slow" advTm="4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Users\Метроша\Downloads\photo_5361810303467242587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6873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Users\Метроша\Downloads\photo_5361810303467242585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6873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352160"/>
      </p:ext>
    </p:extLst>
  </p:cSld>
  <p:clrMapOvr>
    <a:masterClrMapping/>
  </p:clrMapOvr>
  <p:transition spd="slow" advTm="4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Users\Метроша\Downloads\photo_5361810303467242588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82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Users\Метроша\Downloads\photo_5361810303467242589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-2502"/>
            <a:ext cx="4860709" cy="6874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38475"/>
      </p:ext>
    </p:extLst>
  </p:cSld>
  <p:clrMapOvr>
    <a:masterClrMapping/>
  </p:clrMapOvr>
  <p:transition spd="slow" advTm="4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i.oneme.ru/i?r=BTE2sh_eZW7g8kugOdIm2NotlDc5xf5uC9gguIFyE9C-b7hbu0MyaxzPTi-1V3kOo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.oneme.ru/i?r=BTE2sh_eZW7g8kugOdIm2NotlDc5xf5uC9gguIFyE9C-b7hbu0MyaxzPTi-1V3kOoP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8" t="8678" r="9615" b="5118"/>
          <a:stretch/>
        </p:blipFill>
        <p:spPr bwMode="auto">
          <a:xfrm>
            <a:off x="0" y="-1528"/>
            <a:ext cx="3217564" cy="3327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 descr="https://i.oneme.ru/i?r=BTE2sh_eZW7g8kugOdIm2Not0pOZ0l-pT9vrVsYHN5_zl7hbu0MyaxzPTi-1V3kOoP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61" y="-11152"/>
            <a:ext cx="5588563" cy="419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579526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0" descr="https://i.oneme.ru/i?r=BTE2sh_eZW7g8kugOdIm2NotFwym9sc4N3JJ8zdq_aN1zrhbu0MyaxzPTi-1V3kOoP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3" descr="https://i.oneme.ru/i?r=BTE2sh_eZW7g8kugOdIm2Not7WYQrG2lefx3Cb7BGmJk_7hbu0MyaxzPTi-1V3kOoP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2397" r="3118" b="51064"/>
          <a:stretch/>
        </p:blipFill>
        <p:spPr bwMode="auto">
          <a:xfrm>
            <a:off x="4604751" y="3899218"/>
            <a:ext cx="4531361" cy="2958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442925"/>
      </p:ext>
    </p:extLst>
  </p:cSld>
  <p:clrMapOvr>
    <a:masterClrMapping/>
  </p:clrMapOvr>
  <p:transition spd="slow" advTm="4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83568" y="404664"/>
            <a:ext cx="7848872" cy="1216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Периоды комплектования и зачисления 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 муниципальные дошкольные образовательные учреждения</a:t>
            </a:r>
          </a:p>
        </p:txBody>
      </p:sp>
      <p:sp>
        <p:nvSpPr>
          <p:cNvPr id="20481" name="WordArt 1"/>
          <p:cNvSpPr>
            <a:spLocks noChangeArrowheads="1" noChangeShapeType="1" noTextEdit="1"/>
          </p:cNvSpPr>
          <p:nvPr/>
        </p:nvSpPr>
        <p:spPr bwMode="auto">
          <a:xfrm>
            <a:off x="2267744" y="1988840"/>
            <a:ext cx="4680520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ПЕРИОД ДОУКОМПЛЕКТОВАНИЯ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ДОШКОЛЬНЫХ УЧРЕЖДЕНИЙ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(в течение учебного года)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950965"/>
              </p:ext>
            </p:extLst>
          </p:nvPr>
        </p:nvGraphicFramePr>
        <p:xfrm>
          <a:off x="971600" y="3284984"/>
          <a:ext cx="7344816" cy="2208276"/>
        </p:xfrm>
        <a:graphic>
          <a:graphicData uri="http://schemas.openxmlformats.org/drawingml/2006/table">
            <a:tbl>
              <a:tblPr/>
              <a:tblGrid>
                <a:gridCol w="44340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10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Мероприятие по комплектованию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Сроки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Утверждение поименных списков детей на заседании городской комиссии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до 05  числа каждого месяца текущего года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Направление утверждение поименных списков детей в муниципальные дошкольные образовательные учреждения  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 10 числа каждого месяца текущего года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Зачисление детей из утвержденного поименного списка детей в муниципальные дошкольные образовательные учреждения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в течение 2-х месяцев с даты получения поименного списка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5" name="Picture 3" descr="D:\Users\Метроша\Downloads\GridArt_20230121_105423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50694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D:\Users\Метроша\Downloads\GridArt_20230121_110621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06" y="-1"/>
            <a:ext cx="4850694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21050"/>
      </p:ext>
    </p:extLst>
  </p:cSld>
  <p:clrMapOvr>
    <a:masterClrMapping/>
  </p:clrMapOvr>
  <p:transition spd="slow" advClick="0" advTm="4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83568" y="412750"/>
            <a:ext cx="7848872" cy="1216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Формирование списка детей для зачисления в группы полного дня 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 муниципальные дошкольные образовательные учреждения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11560" y="1992173"/>
            <a:ext cx="77758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Положением о порядке учета детей, подлежащих обучению по образовательным программам дошкольного образования в муниципальном образовании «город Екатеринбург» от 02.11.2021г. № 2121/46/36,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поимённый список детей в группы полного дня формируется с учётом даты постановки детей на учёт и направленности группы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наличия в учётных записях детей отметок о внеочередном и первоочередном праве на устройство в дошкольное учреждение.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83568" y="412750"/>
            <a:ext cx="7848872" cy="1216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Формирование списка детей для зачисления в группы полного дня 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 муниципальные дошкольные образовательные учреждения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683568" y="2159715"/>
            <a:ext cx="799288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списка детей для зачисления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группы полного дня осуществляется отдельно по каждой возрастной группе в следующей последовательности: 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дети, имеющие </a:t>
            </a:r>
            <a:r>
              <a:rPr kumimoji="0" lang="ru-RU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внеочередное право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устройство в дошкольное учреждение: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прокуроров, сотрудников Следственного комитета РФ, судей, граждан, подвергшихся воздействию радиации;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90488" algn="l"/>
                <a:tab pos="180975" algn="l"/>
                <a:tab pos="269875" algn="l"/>
              </a:tabLst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дети, имеющие </a:t>
            </a:r>
            <a:r>
              <a:rPr kumimoji="0" lang="ru-RU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первоочередное  право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устройство в дошкольное учреждение: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военнослужащих; сотрудников, имеющих специальные звания и проходящие службу в учреждениях и органах уголовно-исполнительной системы, федеральной противопожарной службе Государственной противопожарной службы, органах по контролю за оборотом наркотических средств;  сотрудников полиции;  дети из многодетных семей; дети-инвалиды, дети, один из родителей которых является инвалидом; 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90488" algn="l"/>
                <a:tab pos="180975" algn="l"/>
                <a:tab pos="269875" algn="l"/>
              </a:tabLst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преимущественное право имеют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проживающие совместно с полнородным и </a:t>
            </a:r>
            <a:r>
              <a:rPr lang="ru-RU" sz="1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неполнородным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братом и (или) сестрой, посещающих детский сад, преимущественное право распространяется только на тот детский сад, в котором обучается полнородный (</a:t>
            </a:r>
            <a:r>
              <a:rPr lang="ru-RU" sz="1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неполнородный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брат и (или) сестра на момент </a:t>
            </a:r>
            <a:r>
              <a:rPr 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формирования списков;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дети, зачисляемые в дошкольное учреждение в соответствии с </a:t>
            </a:r>
            <a:r>
              <a:rPr kumimoji="0" lang="ru-RU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очередностью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определенной по дате постановки на учет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755576" y="476672"/>
            <a:ext cx="7848872" cy="1216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Формирование списка детей для зачисления в группы полного дня </a:t>
            </a:r>
          </a:p>
          <a:p>
            <a:pPr algn="ctr" rtl="0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 муниципальные дошкольные образовательные учреждения</a:t>
            </a: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99592" y="1660158"/>
            <a:ext cx="71287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Комплектование осуществляется электронной системой «Электронная очередь» на основании персональных данных ребенка, внесенных в учетную карточку.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946574"/>
              </p:ext>
            </p:extLst>
          </p:nvPr>
        </p:nvGraphicFramePr>
        <p:xfrm>
          <a:off x="827584" y="4221088"/>
          <a:ext cx="7272808" cy="2208276"/>
        </p:xfrm>
        <a:graphic>
          <a:graphicData uri="http://schemas.openxmlformats.org/drawingml/2006/table">
            <a:tbl>
              <a:tblPr/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0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Персональные данные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Пояснение (примечание)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35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Возрастная группа ребенка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По заявлению родителей (законных представителей) в персональную карточку ребенка вносится отметка о переводе ребенка в возрастную группу на один год старше.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899592" y="3356992"/>
            <a:ext cx="7488832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Дополнительные персональные данные, учитываемые при комплектовании</a:t>
            </a:r>
          </a:p>
        </p:txBody>
      </p:sp>
    </p:spTree>
  </p:cSld>
  <p:clrMapOvr>
    <a:masterClrMapping/>
  </p:clrMapOvr>
  <p:transition spd="med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"/>
          <p:cNvSpPr>
            <a:spLocks noChangeArrowheads="1" noChangeShapeType="1" noTextEdit="1"/>
          </p:cNvSpPr>
          <p:nvPr/>
        </p:nvSpPr>
        <p:spPr bwMode="auto">
          <a:xfrm>
            <a:off x="755576" y="260648"/>
            <a:ext cx="7704856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Дополнительные персональные данные, учитываемые при комплектовании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730617"/>
              </p:ext>
            </p:extLst>
          </p:nvPr>
        </p:nvGraphicFramePr>
        <p:xfrm>
          <a:off x="827584" y="908720"/>
          <a:ext cx="7632847" cy="5545832"/>
        </p:xfrm>
        <a:graphic>
          <a:graphicData uri="http://schemas.openxmlformats.org/drawingml/2006/table">
            <a:tbl>
              <a:tblPr/>
              <a:tblGrid>
                <a:gridCol w="14535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792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2070" marR="42070" marT="0" marB="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Адрес проживания ребенка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За адресом проживания ребенка автоматически закрепляется дошкольное учреждение в соответствии с Постановлением Администрации города Екатеринбург «Перечень территорий муниципального образования «город Екатеринбург», закрепляемых за муниципальными дошкольными образовательными организациями» от 18.03.2015 № 686.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По заявлению родителей (законных представителей) районными операторами вносятся изменения  в адрес проживания ребенка.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Желаемые дошкольные учреждения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Последовательность рассматриваемых вариантов дошкольных учреждений: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дошкольное учреждение, закрепленное за адресом проживания ребенка (при наличии мест);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желаемые дошкольные учреждения (варианты желаемых дошкольных учреждений вносятся в персональную карточку ребенка районными операторами) при наличии мест;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дошкольные учреждения, имеющие свободные места по требуемой возрастной группе.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При отсутствии мест в дошкольном учреждении по месту проживания ребенка в целях реализации права на дошкольное образование комиссией могут быть предложены места в других детских садах.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91264" cy="4781128"/>
          </a:xfrm>
        </p:spPr>
        <p:txBody>
          <a:bodyPr>
            <a:noAutofit/>
          </a:bodyPr>
          <a:lstStyle/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Информацию об очередности ребенка,  предоставленном дошкольном учреждении Вы можете отслеживать: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портал Государственных услуг по идентификационному номеру ребенка;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управление образования Верх-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Исетского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района (ул. Хомякова, 5а, кабинет                  № 27, время приема: вторник, четверг с 9.00-13.00, среда с 14.00-18.00, телефон 304-12-63);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уведомление дошкольного учреждения (формы информирования в соответствии с Правилами приема детей, утвержденными локальным актов дошкольного учреждения).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 После получения информации о предоставленном дошкольном учреждении родителям (законным представителям) необходимо обратиться  к руководителю детского сада. При себе необходимо иметь: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паспорт родителя (законного представителя);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свидетельство о рождении.</a:t>
            </a:r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909936" y="332656"/>
            <a:ext cx="7848872" cy="1216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Рекомендации для родителей </a:t>
            </a:r>
          </a:p>
          <a:p>
            <a:pPr algn="ctr"/>
            <a:r>
              <a: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02032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(законных представителей)</a:t>
            </a:r>
          </a:p>
        </p:txBody>
      </p:sp>
    </p:spTree>
  </p:cSld>
  <p:clrMapOvr>
    <a:masterClrMapping/>
  </p:clrMapOvr>
  <p:transition spd="med">
    <p:wedg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998</Words>
  <Application>Microsoft Office PowerPoint</Application>
  <PresentationFormat>Экран (4:3)</PresentationFormat>
  <Paragraphs>97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и условия перевода обучающегося из одной организации, осуществляющей образовательную деятельность по образовательным программам дошкольного образования, в другие организации, осуществляющие образовательную деятельность по образовательным программам соответствующих уровня и направленности, регламентируется приказом Министерства образования и науки Российской Федерации от 28.12.2015 № 1527 (зарегистрирован в Минюсте РФ 02.02.2016 № 40944).  Согласно указанному выше порядку, родители (законные представители) обучающегося обращаются к руководителю выбранной принимающей организации с запросом о наличии свободных мест соответствующей возрастной категории.  При отсутствии свободных мест в выбранной организации родителям (законным представителям) необходимо обратиться в Департамент образования Администрации города Екатеринбурга для определения принимающей организации из числа муниципальных образовательных организаций.   </vt:lpstr>
      <vt:lpstr>Презентация PowerPoint</vt:lpstr>
      <vt:lpstr>Презентация PowerPoint</vt:lpstr>
      <vt:lpstr>Презентация PowerPoint</vt:lpstr>
      <vt:lpstr>Наш любимый детский сад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Теремок-3</dc:creator>
  <cp:lastModifiedBy>Метроша</cp:lastModifiedBy>
  <cp:revision>50</cp:revision>
  <dcterms:created xsi:type="dcterms:W3CDTF">2016-04-04T07:48:39Z</dcterms:created>
  <dcterms:modified xsi:type="dcterms:W3CDTF">2026-04-07T09:45:54Z</dcterms:modified>
</cp:coreProperties>
</file>