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4" r:id="rId3"/>
    <p:sldId id="258" r:id="rId4"/>
    <p:sldId id="262" r:id="rId5"/>
    <p:sldId id="263" r:id="rId6"/>
    <p:sldId id="264" r:id="rId7"/>
    <p:sldId id="265" r:id="rId8"/>
    <p:sldId id="266" r:id="rId9"/>
    <p:sldId id="259" r:id="rId10"/>
    <p:sldId id="267" r:id="rId11"/>
    <p:sldId id="271" r:id="rId12"/>
    <p:sldId id="277" r:id="rId13"/>
    <p:sldId id="269" r:id="rId14"/>
    <p:sldId id="279" r:id="rId15"/>
    <p:sldId id="296" r:id="rId16"/>
    <p:sldId id="297" r:id="rId17"/>
    <p:sldId id="298" r:id="rId18"/>
    <p:sldId id="299" r:id="rId19"/>
    <p:sldId id="300" r:id="rId20"/>
    <p:sldId id="301" r:id="rId21"/>
    <p:sldId id="302" r:id="rId22"/>
    <p:sldId id="303" r:id="rId23"/>
    <p:sldId id="304" r:id="rId24"/>
    <p:sldId id="305" r:id="rId25"/>
    <p:sldId id="306" r:id="rId26"/>
    <p:sldId id="307" r:id="rId27"/>
    <p:sldId id="308" r:id="rId28"/>
    <p:sldId id="309" r:id="rId29"/>
    <p:sldId id="310" r:id="rId30"/>
    <p:sldId id="311" r:id="rId31"/>
    <p:sldId id="312" r:id="rId32"/>
    <p:sldId id="313" r:id="rId33"/>
    <p:sldId id="314" r:id="rId34"/>
    <p:sldId id="315" r:id="rId35"/>
    <p:sldId id="316" r:id="rId36"/>
    <p:sldId id="317" r:id="rId37"/>
    <p:sldId id="318" r:id="rId38"/>
    <p:sldId id="319" r:id="rId39"/>
    <p:sldId id="320" r:id="rId40"/>
    <p:sldId id="321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2F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7.wdp"/><Relationship Id="rId4" Type="http://schemas.openxmlformats.org/officeDocument/2006/relationships/image" Target="../media/image3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WordArt 3"/>
          <p:cNvSpPr>
            <a:spLocks noChangeArrowheads="1" noChangeShapeType="1" noTextEdit="1"/>
          </p:cNvSpPr>
          <p:nvPr/>
        </p:nvSpPr>
        <p:spPr bwMode="auto">
          <a:xfrm>
            <a:off x="796236" y="1844824"/>
            <a:ext cx="7467154" cy="252028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КОМПЛЕКТОВАНИЕ</a:t>
            </a:r>
          </a:p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муниципальных дошкольных образовательных учреждений</a:t>
            </a:r>
          </a:p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муниципального образования "город Екатеринбург"</a:t>
            </a:r>
          </a:p>
        </p:txBody>
      </p:sp>
    </p:spTree>
  </p:cSld>
  <p:clrMapOvr>
    <a:masterClrMapping/>
  </p:clrMapOvr>
  <p:transition spd="med"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44824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19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	 Если не устраивает место в предложенном детском саду,  необходимо обратиться в управление образования Верх-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Исетского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 района    с заявлением «на смену» дошкольного учреждения.</a:t>
            </a:r>
          </a:p>
          <a:p>
            <a:pPr algn="just"/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	Если не удалось зачислить ребенка в дошкольное учреждение в установленные сроки и  предоставленное место автоматически аннулировалось, необходимо обратиться в управление образования Верх-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Исетского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 района  с заявлением «на восстановление».  </a:t>
            </a:r>
          </a:p>
          <a:p>
            <a:pPr algn="just"/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	Для обеспечения детей дошкольного возраста, проживающих в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Верх-Исетском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 районе, гарантированным законом Российской Федерации  бесплатным  дошкольным образованием в районе функционируют группы кратковременного пребывания. По данному вопросу необходимо обратиться с заявлением в управление образования Верх-Исетского района. </a:t>
            </a:r>
          </a:p>
        </p:txBody>
      </p:sp>
      <p:sp>
        <p:nvSpPr>
          <p:cNvPr id="4" name="WordArt 2"/>
          <p:cNvSpPr>
            <a:spLocks noChangeArrowheads="1" noChangeShapeType="1" noTextEdit="1"/>
          </p:cNvSpPr>
          <p:nvPr/>
        </p:nvSpPr>
        <p:spPr bwMode="auto">
          <a:xfrm>
            <a:off x="755576" y="476672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Рекомендации для родителей </a:t>
            </a:r>
          </a:p>
          <a:p>
            <a:pPr algn="ctr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(законных представителей)</a:t>
            </a:r>
          </a:p>
        </p:txBody>
      </p:sp>
    </p:spTree>
  </p:cSld>
  <p:clrMapOvr>
    <a:masterClrMapping/>
  </p:clrMapOvr>
  <p:transition spd="med"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719572" y="908720"/>
            <a:ext cx="7920880" cy="5616624"/>
          </a:xfrm>
        </p:spPr>
        <p:txBody>
          <a:bodyPr>
            <a:no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Порядок и условия перевода обучающегося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направленности, регламентируется приказом Министерства образования и науки Российской Федерации от 28.12.2015 № 1527 (зарегистрирован в Минюсте РФ 02.02.2016 № 40944). </a:t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Согласно указанному выше порядку, родители (законные представители) обучающегося обращаются к руководителю выбранной принимающей организации с запросом о наличии свободных мест соответствующей возрастной категории. 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 отсутствии свободных мест в выбранной организации родителям (законным представителям) необходимо обратиться в Департамент образования Администрации города Екатеринбурга для определения принимающей организации из числа муниципальных образовательных организаций. 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alt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1619672" y="260648"/>
            <a:ext cx="6120680" cy="5760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Перевод обучающегося из одной организации</a:t>
            </a:r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в другую    </a:t>
            </a:r>
          </a:p>
        </p:txBody>
      </p:sp>
    </p:spTree>
  </p:cSld>
  <p:clrMapOvr>
    <a:masterClrMapping/>
  </p:clrMapOvr>
  <p:transition spd="med"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564" y="512676"/>
            <a:ext cx="7848872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1940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345443" y="4725144"/>
            <a:ext cx="8352928" cy="1728192"/>
          </a:xfrm>
        </p:spPr>
        <p:txBody>
          <a:bodyPr>
            <a:normAutofit fontScale="55000" lnSpcReduction="20000"/>
          </a:bodyPr>
          <a:lstStyle/>
          <a:p>
            <a:pPr algn="ctr">
              <a:lnSpc>
                <a:spcPct val="150000"/>
              </a:lnSpc>
              <a:buFontTx/>
              <a:buNone/>
            </a:pPr>
            <a:r>
              <a:rPr lang="ru-RU" altLang="ru-RU" sz="2000" dirty="0"/>
              <a:t>	</a:t>
            </a:r>
            <a:r>
              <a:rPr lang="ru-RU" altLang="ru-RU" sz="3600" b="1" dirty="0">
                <a:latin typeface="Times New Roman" pitchFamily="18" charset="0"/>
                <a:cs typeface="Times New Roman" pitchFamily="18" charset="0"/>
              </a:rPr>
              <a:t>Формирование открытой, саморазвивающейся, информационно-технологической образовательной системы, способной в полной мере удовлетворять образовательные запросы личности и социума, обеспечивать доступность качественного образования.</a:t>
            </a:r>
          </a:p>
        </p:txBody>
      </p:sp>
      <p:sp>
        <p:nvSpPr>
          <p:cNvPr id="6" name="WordArt 2"/>
          <p:cNvSpPr>
            <a:spLocks noChangeArrowheads="1" noChangeShapeType="1" noTextEdit="1"/>
          </p:cNvSpPr>
          <p:nvPr/>
        </p:nvSpPr>
        <p:spPr bwMode="auto">
          <a:xfrm>
            <a:off x="1087438" y="412750"/>
            <a:ext cx="6868938" cy="78400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Основная цель работы  ДОУ в условиях ФГОС ДО  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22" b="25919"/>
          <a:stretch/>
        </p:blipFill>
        <p:spPr bwMode="auto">
          <a:xfrm>
            <a:off x="1907704" y="1189008"/>
            <a:ext cx="5764088" cy="34860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wedg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54991" y="620688"/>
            <a:ext cx="37031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Обзорная справка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71600" y="1336018"/>
            <a:ext cx="70567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cs typeface="Times New Roman" panose="02020603050405020304" pitchFamily="18" charset="0"/>
              </a:rPr>
              <a:t>МБДОУ – детский сад комбинированного</a:t>
            </a:r>
            <a:r>
              <a:rPr lang="ru-RU" sz="2000" b="1" dirty="0">
                <a:solidFill>
                  <a:prstClr val="black"/>
                </a:solidFill>
                <a:cs typeface="Times New Roman" panose="02020603050405020304" pitchFamily="18" charset="0"/>
              </a:rPr>
              <a:t> вида № </a:t>
            </a:r>
            <a:r>
              <a:rPr lang="ru-RU" sz="2000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286 </a:t>
            </a:r>
            <a:r>
              <a:rPr lang="ru-RU" sz="2000" b="1" dirty="0" smtClean="0">
                <a:cs typeface="Times New Roman" panose="02020603050405020304" pitchFamily="18" charset="0"/>
              </a:rPr>
              <a:t> </a:t>
            </a:r>
            <a:r>
              <a:rPr lang="ru-RU" sz="2000" b="1" dirty="0">
                <a:cs typeface="Times New Roman" panose="02020603050405020304" pitchFamily="18" charset="0"/>
              </a:rPr>
              <a:t>функционирует с  </a:t>
            </a:r>
            <a:r>
              <a:rPr lang="ru-RU" sz="2000" b="1" dirty="0" smtClean="0">
                <a:cs typeface="Times New Roman" panose="02020603050405020304" pitchFamily="18" charset="0"/>
              </a:rPr>
              <a:t>1988 года</a:t>
            </a:r>
            <a:endParaRPr lang="ru-RU" sz="2000" b="1" dirty="0"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27584" y="2226088"/>
            <a:ext cx="69633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Режим жизнедеятельности МБДОУ:</a:t>
            </a:r>
            <a:endParaRPr lang="ru-RU" dirty="0"/>
          </a:p>
          <a:p>
            <a:r>
              <a:rPr lang="ru-RU" b="1" dirty="0"/>
              <a:t>                      *  пятидневная рабочая неделя</a:t>
            </a:r>
            <a:endParaRPr lang="ru-RU" dirty="0"/>
          </a:p>
          <a:p>
            <a:r>
              <a:rPr lang="ru-RU" b="1" dirty="0"/>
              <a:t>                      *  продолжительность пребывания </a:t>
            </a:r>
            <a:endParaRPr lang="ru-RU" dirty="0"/>
          </a:p>
          <a:p>
            <a:r>
              <a:rPr lang="ru-RU" b="1" dirty="0"/>
              <a:t>                          ребенка в детском саду с 7.30 до 18.00</a:t>
            </a:r>
            <a:endParaRPr lang="ru-RU" dirty="0"/>
          </a:p>
          <a:p>
            <a:r>
              <a:rPr lang="ru-RU" b="1" dirty="0"/>
              <a:t>                      *  четырёхразовое питание                 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0093952"/>
      </p:ext>
    </p:extLst>
  </p:cSld>
  <p:clrMapOvr>
    <a:masterClrMapping/>
  </p:clrMapOvr>
  <p:transition spd="slow">
    <p:wedg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988840"/>
            <a:ext cx="8229600" cy="2079104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Наш любимый детский сад </a:t>
            </a:r>
            <a:endParaRPr lang="ru-RU" sz="7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92495016"/>
      </p:ext>
    </p:extLst>
  </p:cSld>
  <p:clrMapOvr>
    <a:masterClrMapping/>
  </p:clrMapOvr>
  <p:transition spd="slow" advTm="4000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Users\Метроша\Downloads\DSC05609.jf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24" t="798" r="7991"/>
          <a:stretch/>
        </p:blipFill>
        <p:spPr bwMode="auto">
          <a:xfrm>
            <a:off x="0" y="-1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6665386"/>
      </p:ext>
    </p:extLst>
  </p:cSld>
  <p:clrMapOvr>
    <a:masterClrMapping/>
  </p:clrMapOvr>
  <p:transition spd="slow" advTm="4000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" y="0"/>
            <a:ext cx="7980363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9124233"/>
      </p:ext>
    </p:extLst>
  </p:cSld>
  <p:clrMapOvr>
    <a:masterClrMapping/>
  </p:clrMapOvr>
  <p:transition spd="slow" advTm="4000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Users\Метроша\Downloads\DSC05581.jf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481" r="-1481" b="646"/>
          <a:stretch/>
        </p:blipFill>
        <p:spPr bwMode="auto">
          <a:xfrm>
            <a:off x="-1" y="0"/>
            <a:ext cx="9318171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0700636"/>
      </p:ext>
    </p:extLst>
  </p:cSld>
  <p:clrMapOvr>
    <a:masterClrMapping/>
  </p:clrMapOvr>
  <p:transition spd="slow" advTm="4000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D:\Users\Метроша\Downloads\DSC05580.jf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04" t="2380" r="14333" b="238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777940858"/>
      </p:ext>
    </p:extLst>
  </p:cSld>
  <p:clrMapOvr>
    <a:masterClrMapping/>
  </p:clrMapOvr>
  <p:transition spd="slow" advTm="4000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5184576"/>
          </a:xfrm>
        </p:spPr>
        <p:txBody>
          <a:bodyPr>
            <a:normAutofit fontScale="25000" lnSpcReduction="20000"/>
          </a:bodyPr>
          <a:lstStyle/>
          <a:p>
            <a:pPr marL="0" indent="269875" algn="just">
              <a:lnSpc>
                <a:spcPct val="120000"/>
              </a:lnSpc>
            </a:pPr>
            <a:r>
              <a:rPr lang="ru-RU" sz="5200" dirty="0">
                <a:latin typeface="Times New Roman" pitchFamily="18" charset="0"/>
                <a:cs typeface="Times New Roman" pitchFamily="18" charset="0"/>
              </a:rPr>
              <a:t>Федеральный закон РФ «Об образовании в Российской Федерации» от 29.12.2012г. № 273-ФЗ;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200" dirty="0">
                <a:latin typeface="Times New Roman" pitchFamily="18" charset="0"/>
                <a:cs typeface="Times New Roman" pitchFamily="18" charset="0"/>
              </a:rPr>
              <a:t>Федеральный закон РФ «Об основных принципах организации местного самоуправления в Российской Федерации» от 06.10.2003 № 131-ФЗ;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200" dirty="0">
                <a:latin typeface="Times New Roman" pitchFamily="18" charset="0"/>
                <a:cs typeface="Times New Roman" pitchFamily="18" charset="0"/>
              </a:rPr>
              <a:t>Порядок приема на обучение по образовательным программам дошкольного образования (утвержден приказом Министерства Просвещения РФ от 15 мая 2020 г. N 236); 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200" dirty="0">
                <a:latin typeface="Times New Roman" pitchFamily="18" charset="0"/>
                <a:cs typeface="Times New Roman" pitchFamily="18" charset="0"/>
              </a:rPr>
              <a:t>Приказ Министерства образования и науки Российской Федерации «Об утверждении Порядка и условий осуществления перевода обучающихся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направленности» от 28.12.2015 №1527;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200" dirty="0">
                <a:latin typeface="Times New Roman" pitchFamily="18" charset="0"/>
                <a:cs typeface="Times New Roman" pitchFamily="18" charset="0"/>
              </a:rPr>
              <a:t>Административный регламент предоставления муниципальной услуги «Прием заявлений, постановка на учет и зачисление детей в образовательные учреждения, реализующие основную общеобразовательную программу дошкольного образования (детские сады)», утвержденный Постановлением </a:t>
            </a:r>
            <a:r>
              <a:rPr lang="ru-RU" sz="5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И.о</a:t>
            </a:r>
            <a:r>
              <a:rPr lang="ru-RU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Главы Екатеринбурга № 2365 от 29.10.2021;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порядке учета детей, подлежащих обучению по образовательным программам дошкольного образования в муниципальном образовании «город Екатеринбург» от 02.11.2021г. № 2121/46/36 (с изменениями и дополнениями).;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Администрации города Екатеринбург «Перечень территорий муниципального образования «город Екатеринбург», закрепляемых за муниципальными дошкольными образовательными организациями» от 18.03.2015 № 686 (с изменениями и дополнениями);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 по организации учета детей, подлежащих обучению по образовательным программам дошкольного образования на территории муниципального образования «город Екатеринбург» и зачислению в муниципальные дошкольные образовательные учреждения от 27.02.2017г. № 956/46/36.</a:t>
            </a:r>
          </a:p>
          <a:p>
            <a:pPr algn="just"/>
            <a:endParaRPr lang="ru-RU" dirty="0"/>
          </a:p>
        </p:txBody>
      </p:sp>
      <p:sp>
        <p:nvSpPr>
          <p:cNvPr id="14338" name="WordArt 2"/>
          <p:cNvSpPr>
            <a:spLocks noChangeArrowheads="1" noChangeShapeType="1" noTextEdit="1"/>
          </p:cNvSpPr>
          <p:nvPr/>
        </p:nvSpPr>
        <p:spPr bwMode="auto">
          <a:xfrm>
            <a:off x="971600" y="412750"/>
            <a:ext cx="7128792" cy="85601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Нормативно-правовое основание</a:t>
            </a:r>
          </a:p>
        </p:txBody>
      </p:sp>
    </p:spTree>
    <p:extLst>
      <p:ext uri="{BB962C8B-B14F-4D97-AF65-F5344CB8AC3E}">
        <p14:creationId xmlns:p14="http://schemas.microsoft.com/office/powerpoint/2010/main" val="1512612937"/>
      </p:ext>
    </p:extLst>
  </p:cSld>
  <p:clrMapOvr>
    <a:masterClrMapping/>
  </p:clrMapOvr>
  <p:transition spd="med">
    <p:wedg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275" y="-26988"/>
            <a:ext cx="5249863" cy="69135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6209987"/>
      </p:ext>
    </p:extLst>
  </p:cSld>
  <p:clrMapOvr>
    <a:masterClrMapping/>
  </p:clrMapOvr>
  <p:transition spd="slow" advTm="4000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Users\Метроша\Desktop\фото рппс\e17ba0f3-a2a7-45fa-9fcd-373e6cf9c904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1" y="0"/>
            <a:ext cx="7273483" cy="33569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54" b="6690"/>
          <a:stretch/>
        </p:blipFill>
        <p:spPr bwMode="auto">
          <a:xfrm>
            <a:off x="2556618" y="3356993"/>
            <a:ext cx="6597321" cy="35010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2442994"/>
      </p:ext>
    </p:extLst>
  </p:cSld>
  <p:clrMapOvr>
    <a:masterClrMapping/>
  </p:clrMapOvr>
  <p:transition spd="slow" advTm="4000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D:\Users\Метроша\Downloads\DSC05535.jf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30" r="5235"/>
          <a:stretch/>
        </p:blipFill>
        <p:spPr bwMode="auto">
          <a:xfrm>
            <a:off x="0" y="-27741"/>
            <a:ext cx="9144000" cy="68857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828166"/>
      </p:ext>
    </p:extLst>
  </p:cSld>
  <p:clrMapOvr>
    <a:masterClrMapping/>
  </p:clrMapOvr>
  <p:transition spd="slow" advTm="4000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D:\Users\Метроша\Downloads\DSC05516.jf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34" t="15576" r="18485"/>
          <a:stretch/>
        </p:blipFill>
        <p:spPr bwMode="auto">
          <a:xfrm>
            <a:off x="0" y="0"/>
            <a:ext cx="9160161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2122378"/>
      </p:ext>
    </p:extLst>
  </p:cSld>
  <p:clrMapOvr>
    <a:masterClrMapping/>
  </p:clrMapOvr>
  <p:transition spd="slow" advTm="4000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D:\Users\Метроша\Downloads\DSC05501.jf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36" r="4487"/>
          <a:stretch/>
        </p:blipFill>
        <p:spPr bwMode="auto">
          <a:xfrm>
            <a:off x="0" y="-23677"/>
            <a:ext cx="9144000" cy="69611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2334817"/>
      </p:ext>
    </p:extLst>
  </p:cSld>
  <p:clrMapOvr>
    <a:masterClrMapping/>
  </p:clrMapOvr>
  <p:transition spd="slow" advTm="4000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D:\Users\Метроша\Downloads\DSC05479.jf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447" t="3620"/>
          <a:stretch/>
        </p:blipFill>
        <p:spPr bwMode="auto">
          <a:xfrm>
            <a:off x="0" y="0"/>
            <a:ext cx="9144000" cy="68678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9721997"/>
      </p:ext>
    </p:extLst>
  </p:cSld>
  <p:clrMapOvr>
    <a:masterClrMapping/>
  </p:clrMapOvr>
  <p:transition spd="slow" advTm="4000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SC_3137-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6" r="5217"/>
          <a:stretch/>
        </p:blipFill>
        <p:spPr bwMode="auto">
          <a:xfrm>
            <a:off x="0" y="0"/>
            <a:ext cx="9144000" cy="68235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5673997"/>
      </p:ext>
    </p:extLst>
  </p:cSld>
  <p:clrMapOvr>
    <a:masterClrMapping/>
  </p:clrMapOvr>
  <p:transition spd="slow" advTm="4000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D:\Users\Метроша\Downloads\DSC05475.jf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79" t="206" r="9462" b="-206"/>
          <a:stretch/>
        </p:blipFill>
        <p:spPr bwMode="auto">
          <a:xfrm>
            <a:off x="-1" y="15271"/>
            <a:ext cx="9144001" cy="68300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6826168"/>
      </p:ext>
    </p:extLst>
  </p:cSld>
  <p:clrMapOvr>
    <a:masterClrMapping/>
  </p:clrMapOvr>
  <p:transition spd="slow" advTm="4000">
    <p:wip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SC_3053-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6" r="725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0290506"/>
      </p:ext>
    </p:extLst>
  </p:cSld>
  <p:clrMapOvr>
    <a:masterClrMapping/>
  </p:clrMapOvr>
  <p:transition spd="slow" advTm="4000">
    <p:wip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D:\Users\Метроша\Downloads\DSC05471.jf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35" r="5316"/>
          <a:stretch/>
        </p:blipFill>
        <p:spPr bwMode="auto">
          <a:xfrm>
            <a:off x="1" y="158417"/>
            <a:ext cx="9144000" cy="67178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8483581"/>
      </p:ext>
    </p:extLst>
  </p:cSld>
  <p:clrMapOvr>
    <a:masterClrMapping/>
  </p:clrMapOvr>
  <p:transition spd="slow" advTm="4000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04664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Периоды комплектования и зачисления </a:t>
            </a:r>
          </a:p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</a:p>
        </p:txBody>
      </p:sp>
      <p:sp>
        <p:nvSpPr>
          <p:cNvPr id="18436" name="WordArt 4"/>
          <p:cNvSpPr>
            <a:spLocks noChangeArrowheads="1" noChangeShapeType="1" noTextEdit="1"/>
          </p:cNvSpPr>
          <p:nvPr/>
        </p:nvSpPr>
        <p:spPr bwMode="auto">
          <a:xfrm>
            <a:off x="1763688" y="1916832"/>
            <a:ext cx="5400600" cy="93610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 ОСНОВНОГО КОМПЛЕКТОВАНИЯ</a:t>
            </a:r>
          </a:p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ДОШКОЛЬНЫХ УЧРЕЖДЕНИЙ</a:t>
            </a:r>
          </a:p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(май-июль текущего года)</a:t>
            </a: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9649348"/>
              </p:ext>
            </p:extLst>
          </p:nvPr>
        </p:nvGraphicFramePr>
        <p:xfrm>
          <a:off x="899592" y="3209512"/>
          <a:ext cx="7416824" cy="2523744"/>
        </p:xfrm>
        <a:graphic>
          <a:graphicData uri="http://schemas.openxmlformats.org/drawingml/2006/table">
            <a:tbl>
              <a:tblPr/>
              <a:tblGrid>
                <a:gridCol w="44775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3929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Мероприятие по комплектованию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Сроки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Times New Roman"/>
                          <a:cs typeface="Times New Roman"/>
                        </a:rPr>
                        <a:t>Утверждение поименных списков детей на заседании городской комиссии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Calibri"/>
                          <a:cs typeface="Times New Roman"/>
                        </a:rPr>
                        <a:t>до 15 мая текущего года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Times New Roman"/>
                          <a:cs typeface="Times New Roman"/>
                        </a:rPr>
                        <a:t>Направление утверждение поименных списков детей в муниципальные дошкольные образовательные учреждения   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Calibri"/>
                          <a:cs typeface="Times New Roman"/>
                        </a:rPr>
                        <a:t>до 25 мая текущего года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Times New Roman"/>
                          <a:cs typeface="Times New Roman"/>
                        </a:rPr>
                        <a:t>Зачисление детей из утвержденного поименного списка детей в муниципальные дошкольные образовательные учреждения   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Calibri"/>
                          <a:cs typeface="Times New Roman"/>
                        </a:rPr>
                        <a:t> до 01 июля текущего года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wedg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D:\Users\Метроша\Downloads\DSC05469.jf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8969" b="13511"/>
          <a:stretch/>
        </p:blipFill>
        <p:spPr bwMode="auto">
          <a:xfrm>
            <a:off x="0" y="-743"/>
            <a:ext cx="9638456" cy="68587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6530715"/>
      </p:ext>
    </p:extLst>
  </p:cSld>
  <p:clrMapOvr>
    <a:masterClrMapping/>
  </p:clrMapOvr>
  <p:transition spd="slow" advTm="4000">
    <p:wip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D:\Users\Метроша\Downloads\DSC05468.jf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55" t="16870" r="19009"/>
          <a:stretch/>
        </p:blipFill>
        <p:spPr bwMode="auto">
          <a:xfrm>
            <a:off x="0" y="0"/>
            <a:ext cx="9144000" cy="68636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5097553"/>
      </p:ext>
    </p:extLst>
  </p:cSld>
  <p:clrMapOvr>
    <a:masterClrMapping/>
  </p:clrMapOvr>
  <p:transition spd="slow" advTm="4000">
    <p:wip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7" name="Picture 3" descr="D:\Users\Метроша\Downloads\DSC05557.jf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1108"/>
          <a:stretch/>
        </p:blipFill>
        <p:spPr bwMode="auto">
          <a:xfrm>
            <a:off x="16633" y="-14199"/>
            <a:ext cx="9144001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6860731"/>
      </p:ext>
    </p:extLst>
  </p:cSld>
  <p:clrMapOvr>
    <a:masterClrMapping/>
  </p:clrMapOvr>
  <p:transition spd="slow" advTm="4000">
    <p:wip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D:\Users\Метроша\Downloads\DSC05569.jf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9" r="8207"/>
          <a:stretch/>
        </p:blipFill>
        <p:spPr bwMode="auto">
          <a:xfrm>
            <a:off x="-55712" y="67"/>
            <a:ext cx="9350829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0020157"/>
      </p:ext>
    </p:extLst>
  </p:cSld>
  <p:clrMapOvr>
    <a:masterClrMapping/>
  </p:clrMapOvr>
  <p:transition spd="slow" advTm="4000">
    <p:wip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D:\Users\Метроша\Downloads\DSC05589.jf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87" t="757" r="4643"/>
          <a:stretch/>
        </p:blipFill>
        <p:spPr bwMode="auto">
          <a:xfrm>
            <a:off x="0" y="0"/>
            <a:ext cx="9144000" cy="68697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6455006"/>
      </p:ext>
    </p:extLst>
  </p:cSld>
  <p:clrMapOvr>
    <a:masterClrMapping/>
  </p:clrMapOvr>
  <p:transition spd="slow" advTm="4000">
    <p:wip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D:\Users\Метроша\Downloads\DSC05511.jf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09" r="3463"/>
          <a:stretch/>
        </p:blipFill>
        <p:spPr bwMode="auto">
          <a:xfrm>
            <a:off x="6695" y="0"/>
            <a:ext cx="9137306" cy="68579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395576"/>
      </p:ext>
    </p:extLst>
  </p:cSld>
  <p:clrMapOvr>
    <a:masterClrMapping/>
  </p:clrMapOvr>
  <p:transition spd="slow" advTm="4000">
    <p:wip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9458" name="Picture 2" descr="D:\Users\Метроша\Downloads\WhatsApp Image 2023-02-10 at 12.25.40 (1)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3" t="-135" r="13932" b="135"/>
          <a:stretch/>
        </p:blipFill>
        <p:spPr bwMode="auto">
          <a:xfrm>
            <a:off x="-1" y="0"/>
            <a:ext cx="9220201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5571606"/>
      </p:ext>
    </p:extLst>
  </p:cSld>
  <p:clrMapOvr>
    <a:masterClrMapping/>
  </p:clrMapOvr>
  <p:transition spd="slow" advTm="4000">
    <p:wip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D:\Users\Метроша\Downloads\photo_5361810303467242587_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60032" cy="68738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3" name="Picture 3" descr="D:\Users\Метроша\Downloads\photo_5361810303467242585_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0"/>
            <a:ext cx="4860032" cy="68738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9352160"/>
      </p:ext>
    </p:extLst>
  </p:cSld>
  <p:clrMapOvr>
    <a:masterClrMapping/>
  </p:clrMapOvr>
  <p:transition spd="slow" advTm="4000">
    <p:wip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D:\Users\Метроша\Downloads\photo_5361810303467242588_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4882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7" name="Picture 3" descr="D:\Users\Метроша\Downloads\photo_5361810303467242589_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83968" y="-2502"/>
            <a:ext cx="4860709" cy="68748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8538475"/>
      </p:ext>
    </p:extLst>
  </p:cSld>
  <p:clrMapOvr>
    <a:masterClrMapping/>
  </p:clrMapOvr>
  <p:transition spd="slow" advTm="4000">
    <p:wip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AutoShape 2" descr="https://i.oneme.ru/i?r=BTE2sh_eZW7g8kugOdIm2NotlDc5xf5uC9gguIFyE9C-b7hbu0MyaxzPTi-1V3kOoP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.oneme.ru/i?r=BTE2sh_eZW7g8kugOdIm2NotlDc5xf5uC9gguIFyE9C-b7hbu0MyaxzPTi-1V3kOoP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68" t="8678" r="9615" b="5118"/>
          <a:stretch/>
        </p:blipFill>
        <p:spPr bwMode="auto">
          <a:xfrm>
            <a:off x="0" y="-1528"/>
            <a:ext cx="3217564" cy="33275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AutoShape 7" descr="https://i.oneme.ru/i?r=BTE2sh_eZW7g8kugOdIm2Not0pOZ0l-pT9vrVsYHN5_zl7hbu0MyaxzPTi-1V3kOoPI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3461" y="-11152"/>
            <a:ext cx="5588563" cy="4191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12976"/>
            <a:ext cx="4579526" cy="36450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AutoShape 10" descr="https://i.oneme.ru/i?r=BTE2sh_eZW7g8kugOdIm2NotFwym9sc4N3JJ8zdq_aN1zrhbu0MyaxzPTi-1V3kOoPI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3" descr="https://i.oneme.ru/i?r=BTE2sh_eZW7g8kugOdIm2Not7WYQrG2lefx3Cb7BGmJk_7hbu0MyaxzPTi-1V3kOoPI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8" name="Picture 1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0" t="2397" r="3118" b="51064"/>
          <a:stretch/>
        </p:blipFill>
        <p:spPr bwMode="auto">
          <a:xfrm>
            <a:off x="4604751" y="3899218"/>
            <a:ext cx="4531361" cy="29587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3442925"/>
      </p:ext>
    </p:extLst>
  </p:cSld>
  <p:clrMapOvr>
    <a:masterClrMapping/>
  </p:clrMapOvr>
  <p:transition spd="slow" advTm="4000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04664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Периоды комплектования и зачисления </a:t>
            </a:r>
          </a:p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</a:p>
        </p:txBody>
      </p:sp>
      <p:sp>
        <p:nvSpPr>
          <p:cNvPr id="20481" name="WordArt 1"/>
          <p:cNvSpPr>
            <a:spLocks noChangeArrowheads="1" noChangeShapeType="1" noTextEdit="1"/>
          </p:cNvSpPr>
          <p:nvPr/>
        </p:nvSpPr>
        <p:spPr bwMode="auto">
          <a:xfrm>
            <a:off x="2267744" y="1988840"/>
            <a:ext cx="4680520" cy="93610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 ДОУКОМПЛЕКТОВАНИЯ</a:t>
            </a:r>
          </a:p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ДОШКОЛЬНЫХ УЧРЕЖДЕНИЙ</a:t>
            </a:r>
          </a:p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(в течение учебного года)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2950965"/>
              </p:ext>
            </p:extLst>
          </p:nvPr>
        </p:nvGraphicFramePr>
        <p:xfrm>
          <a:off x="971600" y="3284984"/>
          <a:ext cx="7344816" cy="2208276"/>
        </p:xfrm>
        <a:graphic>
          <a:graphicData uri="http://schemas.openxmlformats.org/drawingml/2006/table">
            <a:tbl>
              <a:tblPr/>
              <a:tblGrid>
                <a:gridCol w="44340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107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Мероприятие по комплектованию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Сроки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Утверждение поименных списков детей на заседании городской комиссии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до 05  числа каждого месяца текущего года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Направление утверждение поименных списков детей в муниципальные дошкольные образовательные учреждения   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до 10 числа каждого месяца текущего года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Зачисление детей из утвержденного поименного списка детей в муниципальные дошкольные образовательные учреждения  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в течение 2-х месяцев с даты получения поименного списка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wedg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3555" name="Picture 3" descr="D:\Users\Метроша\Downloads\GridArt_20230121_10542386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4850694" cy="68580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6" name="Picture 4" descr="D:\Users\Метроша\Downloads\GridArt_20230121_11062168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306" y="-1"/>
            <a:ext cx="4850694" cy="68580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9221050"/>
      </p:ext>
    </p:extLst>
  </p:cSld>
  <p:clrMapOvr>
    <a:masterClrMapping/>
  </p:clrMapOvr>
  <p:transition spd="slow" advClick="0" advTm="4000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12750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Формирование списка детей для зачисления в группы полного дня </a:t>
            </a:r>
          </a:p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611560" y="1992173"/>
            <a:ext cx="777584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49263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соответствии с </a:t>
            </a:r>
            <a:r>
              <a:rPr lang="ru-RU" sz="2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Положением о порядке учета детей, подлежащих обучению по образовательным программам дошкольного образования в муниципальном образовании «город Екатеринбург» от 02.11.2021г. № 2121/46/36, </a:t>
            </a:r>
            <a:r>
              <a:rPr kumimoji="0" lang="ru-RU" sz="2000" b="1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поимённый список детей в группы полного дня формируется с учётом даты постановки детей на учёт и направленности группы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наличия в учётных записях детей отметок о внеочередном и первоочередном праве на устройство в дошкольное учреждение.</a:t>
            </a:r>
            <a:endParaRPr kumimoji="0" lang="ru-RU" sz="2000" b="0" i="0" u="none" strike="noStrike" cap="none" normalizeH="0" baseline="0" dirty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12750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Формирование списка детей для зачисления в группы полного дня </a:t>
            </a:r>
          </a:p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683568" y="2159715"/>
            <a:ext cx="7992888" cy="3754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Формирование списка детей для зачисления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группы полного дня осуществляется отдельно по каждой возрастной группе в следующей последовательности: 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дети, имеющие </a:t>
            </a:r>
            <a:r>
              <a:rPr kumimoji="0" lang="ru-RU" sz="14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внеочередное право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устройство в дошкольное учреждение: 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 прокуроров, сотрудников Следственного комитета РФ, судей, граждан, подвергшихся воздействию радиации;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дети, имеющие </a:t>
            </a:r>
            <a:r>
              <a:rPr kumimoji="0" lang="ru-RU" sz="14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первоочередное  право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устройство в дошкольное учреждение: 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военнослужащих; сотрудников, имеющих специальные звания и проходящие службу в учреждениях и органах уголовно-исполнительной системы, федеральной противопожарной службе Государственной противопожарной службы, органах по контролю за оборотом наркотических средств;  сотрудников полиции;  дети из многодетных семей; дети-инвалиды, дети, один из родителей которых является инвалидом; </a:t>
            </a:r>
          </a:p>
          <a:p>
            <a:pPr marL="285750" lvl="0" indent="-2857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tabLst>
                <a:tab pos="90488" algn="l"/>
                <a:tab pos="180975" algn="l"/>
                <a:tab pos="269875" algn="l"/>
              </a:tabLst>
            </a:pPr>
            <a:r>
              <a:rPr lang="ru-RU" sz="1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преимущественное право имеют 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</a:t>
            </a:r>
            <a:r>
              <a:rPr lang="ru-RU" sz="1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проживающие совместно с полнородным и </a:t>
            </a:r>
            <a:r>
              <a:rPr lang="ru-RU" sz="1400" b="1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неполнородным</a:t>
            </a:r>
            <a:r>
              <a:rPr lang="ru-RU" sz="1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братом и (или) сестрой, посещающих детский сад, преимущественное право распространяется только на тот детский сад, в котором обучается полнородный (</a:t>
            </a:r>
            <a:r>
              <a:rPr lang="ru-RU" sz="1400" b="1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неполнородный</a:t>
            </a:r>
            <a:r>
              <a:rPr lang="ru-RU" sz="1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брат и (или) сестра на момент </a:t>
            </a:r>
            <a:r>
              <a:rPr lang="ru-RU" sz="1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формирования списков;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дети, зачисляемые в дошкольное учреждение в соответствии с </a:t>
            </a:r>
            <a:r>
              <a:rPr kumimoji="0" lang="ru-RU" sz="14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очередностью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определенной по дате постановки на учет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755576" y="476672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Формирование списка детей для зачисления в группы полного дня </a:t>
            </a:r>
          </a:p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899592" y="1660158"/>
            <a:ext cx="712879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Комплектование осуществляется электронной системой «Электронная очередь» на основании персональных данных ребенка, внесенных в учетную карточку.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9946574"/>
              </p:ext>
            </p:extLst>
          </p:nvPr>
        </p:nvGraphicFramePr>
        <p:xfrm>
          <a:off x="827584" y="4221088"/>
          <a:ext cx="7272808" cy="2208276"/>
        </p:xfrm>
        <a:graphic>
          <a:graphicData uri="http://schemas.openxmlformats.org/drawingml/2006/table">
            <a:tbl>
              <a:tblPr/>
              <a:tblGrid>
                <a:gridCol w="172819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54461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003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Персональные данные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Пояснение (примечание)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03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135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Возрастная группа ребенка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По заявлению родителей (законных представителей) в персональную карточку ребенка вносится отметка о переводе ребенка в возрастную группу на один год старше.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8" name="WordArt 1"/>
          <p:cNvSpPr>
            <a:spLocks noChangeArrowheads="1" noChangeShapeType="1" noTextEdit="1"/>
          </p:cNvSpPr>
          <p:nvPr/>
        </p:nvSpPr>
        <p:spPr bwMode="auto">
          <a:xfrm>
            <a:off x="899592" y="3356992"/>
            <a:ext cx="7488832" cy="5760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Дополнительные персональные данные, учитываемые при комплектовании</a:t>
            </a:r>
          </a:p>
        </p:txBody>
      </p:sp>
    </p:spTree>
  </p:cSld>
  <p:clrMapOvr>
    <a:masterClrMapping/>
  </p:clrMapOvr>
  <p:transition spd="med"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1"/>
          <p:cNvSpPr>
            <a:spLocks noChangeArrowheads="1" noChangeShapeType="1" noTextEdit="1"/>
          </p:cNvSpPr>
          <p:nvPr/>
        </p:nvSpPr>
        <p:spPr bwMode="auto">
          <a:xfrm>
            <a:off x="755576" y="260648"/>
            <a:ext cx="7704856" cy="5760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Дополнительные персональные данные, учитываемые при комплектовании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7730617"/>
              </p:ext>
            </p:extLst>
          </p:nvPr>
        </p:nvGraphicFramePr>
        <p:xfrm>
          <a:off x="827584" y="908720"/>
          <a:ext cx="7632847" cy="5545832"/>
        </p:xfrm>
        <a:graphic>
          <a:graphicData uri="http://schemas.openxmlformats.org/drawingml/2006/table">
            <a:tbl>
              <a:tblPr/>
              <a:tblGrid>
                <a:gridCol w="14535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17929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42070" marR="42070" marT="0" marB="0" anchor="ctr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801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Адрес проживания ребенка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За адресом проживания ребенка автоматически закрепляется дошкольное учреждение в соответствии с Постановлением Администрации города Екатеринбург «Перечень территорий муниципального образования «город Екатеринбург», закрепляемых за муниципальными дошкольными образовательными организациями» от 18.03.2015 № 686.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По заявлению родителей (законных представителей) районными операторами вносятся изменения  в адрес проживания ребенка.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681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Желаемые дошкольные учреждения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Последовательность рассматриваемых вариантов дошкольных учреждений: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дошкольное учреждение, закрепленное за адресом проживания ребенка (при наличии мест);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желаемые дошкольные учреждения (варианты желаемых дошкольных учреждений вносятся в персональную карточку ребенка районными операторами) при наличии мест;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дошкольные учреждения, имеющие свободные места по требуемой возрастной группе.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При отсутствии мест в дошкольном учреждении по месту проживания ребенка в целях реализации права на дошкольное образование комиссией могут быть предложены места в других детских садах.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72816"/>
            <a:ext cx="8291264" cy="4781128"/>
          </a:xfrm>
        </p:spPr>
        <p:txBody>
          <a:bodyPr>
            <a:noAutofit/>
          </a:bodyPr>
          <a:lstStyle/>
          <a:p>
            <a:pPr algn="just"/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	Информацию об очередности ребенка,  предоставленном дошкольном учреждении Вы можете отслеживать:</a:t>
            </a:r>
          </a:p>
          <a:p>
            <a:pPr marL="0" indent="0" algn="just">
              <a:buNone/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- портал Государственных услуг по идентификационному номеру ребенка;</a:t>
            </a:r>
          </a:p>
          <a:p>
            <a:pPr marL="0" indent="0" algn="just">
              <a:buNone/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- управление образования Верх-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Исетского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 района (ул. Хомякова, 5а, кабинет                  № 27, время приема: вторник, четверг с 9.00-13.00, среда с 14.00-18.00, телефон 304-12-63);</a:t>
            </a:r>
          </a:p>
          <a:p>
            <a:pPr marL="0" indent="0" algn="just">
              <a:buNone/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- уведомление дошкольного учреждения (формы информирования в соответствии с Правилами приема детей, утвержденными локальным актов дошкольного учреждения).</a:t>
            </a:r>
          </a:p>
          <a:p>
            <a:pPr algn="just"/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	 После получения информации о предоставленном дошкольном учреждении родителям (законным представителям) необходимо обратиться  к руководителю детского сада. При себе необходимо иметь:</a:t>
            </a:r>
          </a:p>
          <a:p>
            <a:pPr marL="0" indent="0" algn="just">
              <a:buNone/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- паспорт родителя (законного представителя);</a:t>
            </a:r>
          </a:p>
          <a:p>
            <a:pPr marL="0" indent="0" algn="just">
              <a:buNone/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- свидетельство о рождении.</a:t>
            </a:r>
          </a:p>
        </p:txBody>
      </p:sp>
      <p:sp>
        <p:nvSpPr>
          <p:cNvPr id="4" name="WordArt 2"/>
          <p:cNvSpPr>
            <a:spLocks noChangeArrowheads="1" noChangeShapeType="1" noTextEdit="1"/>
          </p:cNvSpPr>
          <p:nvPr/>
        </p:nvSpPr>
        <p:spPr bwMode="auto">
          <a:xfrm>
            <a:off x="909936" y="332656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Рекомендации для родителей </a:t>
            </a:r>
          </a:p>
          <a:p>
            <a:pPr algn="ctr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(законных представителей)</a:t>
            </a:r>
          </a:p>
        </p:txBody>
      </p:sp>
    </p:spTree>
  </p:cSld>
  <p:clrMapOvr>
    <a:masterClrMapping/>
  </p:clrMapOvr>
  <p:transition spd="med">
    <p:wedg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736</TotalTime>
  <Words>998</Words>
  <Application>Microsoft Office PowerPoint</Application>
  <PresentationFormat>Экран (4:3)</PresentationFormat>
  <Paragraphs>97</Paragraphs>
  <Slides>40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Порядок и условия перевода обучающегося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направленности, регламентируется приказом Министерства образования и науки Российской Федерации от 28.12.2015 № 1527 (зарегистрирован в Минюсте РФ 02.02.2016 № 40944).  Согласно указанному выше порядку, родители (законные представители) обучающегося обращаются к руководителю выбранной принимающей организации с запросом о наличии свободных мест соответствующей возрастной категории.  При отсутствии свободных мест в выбранной организации родителям (законным представителям) необходимо обратиться в Департамент образования Администрации города Екатеринбурга для определения принимающей организации из числа муниципальных образовательных организаций.   </vt:lpstr>
      <vt:lpstr>Презентация PowerPoint</vt:lpstr>
      <vt:lpstr>Презентация PowerPoint</vt:lpstr>
      <vt:lpstr>Презентация PowerPoint</vt:lpstr>
      <vt:lpstr>Наш любимый детский сад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Теремок-3</dc:creator>
  <cp:lastModifiedBy>Метроша</cp:lastModifiedBy>
  <cp:revision>50</cp:revision>
  <dcterms:created xsi:type="dcterms:W3CDTF">2016-04-04T07:48:39Z</dcterms:created>
  <dcterms:modified xsi:type="dcterms:W3CDTF">2026-04-07T09:45:54Z</dcterms:modified>
</cp:coreProperties>
</file>