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3"/>
  </p:sldMasterIdLst>
  <p:notesMasterIdLst>
    <p:notesMasterId r:id="rId7"/>
  </p:notesMasterIdLst>
  <p:handoutMasterIdLst>
    <p:handoutMasterId r:id="rId8"/>
  </p:handoutMasterIdLst>
  <p:sldIdLst>
    <p:sldId id="298" r:id="rId4"/>
    <p:sldId id="297" r:id="rId5"/>
    <p:sldId id="292" r:id="rId6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73A0DAA-6AF3-43AB-8588-CEC1D06C72B9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574" autoAdjust="0"/>
  </p:normalViewPr>
  <p:slideViewPr>
    <p:cSldViewPr snapToGrid="0">
      <p:cViewPr varScale="1">
        <p:scale>
          <a:sx n="101" d="100"/>
          <a:sy n="101" d="100"/>
        </p:scale>
        <p:origin x="126" y="4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Master" Target="slideMasters/slideMaster1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7D2F3D5-FC6D-4BAD-8FD0-CBFB83D68AE6}" type="datetime1">
              <a:rPr lang="ru-RU" smtClean="0"/>
              <a:t>12.01.2024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9FB893-0FFF-4C7C-B648-8CDDC0CCCD58}" type="datetime1">
              <a:rPr lang="ru-RU" smtClean="0"/>
              <a:pPr/>
              <a:t>12.01.2024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530193B-564F-4854-8A52-728F3FB19C8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922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22685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9291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Рисунок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804025"/>
          </a:xfrm>
          <a:solidFill>
            <a:schemeClr val="bg1">
              <a:lumMod val="85000"/>
            </a:schemeClr>
          </a:solidFill>
        </p:spPr>
        <p:txBody>
          <a:bodyPr tIns="1728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00400" y="2811053"/>
            <a:ext cx="8991600" cy="1261295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lnSpc>
                <a:spcPct val="70000"/>
              </a:lnSpc>
              <a:defRPr lang="en-ZA" sz="4200" b="1" spc="-300" dirty="0"/>
            </a:lvl1pPr>
          </a:lstStyle>
          <a:p>
            <a:pPr lvl="0" algn="r" rtl="0"/>
            <a:r>
              <a:rPr lang="ru-RU" noProof="0" dirty="0"/>
              <a:t>Щелкните, чтобы изменить название презентации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400" y="4061039"/>
            <a:ext cx="6580188" cy="580921"/>
          </a:xfrm>
          <a:solidFill>
            <a:schemeClr val="tx1">
              <a:alpha val="80000"/>
            </a:schemeClr>
          </a:solidFill>
        </p:spPr>
        <p:txBody>
          <a:bodyPr vert="horz" lIns="180000" tIns="180000" rIns="180000" bIns="180000" rtlCol="0">
            <a:noAutofit/>
          </a:bodyPr>
          <a:lstStyle>
            <a:lvl1pPr marL="0" indent="0" algn="r">
              <a:buNone/>
              <a:defRPr lang="en-ZA" dirty="0">
                <a:solidFill>
                  <a:schemeClr val="bg1"/>
                </a:solidFill>
              </a:defRPr>
            </a:lvl1pPr>
          </a:lstStyle>
          <a:p>
            <a:pPr marL="266700" lvl="0" indent="-266700" algn="ctr"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269861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2000"/>
            <a:ext cx="5472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6" name="Текст 4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511250"/>
            <a:ext cx="5472113" cy="468000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 столб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360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511476"/>
            <a:ext cx="3600450" cy="4679249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1" name="Текст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511475"/>
            <a:ext cx="3600450" cy="467925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 столбц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216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512000"/>
            <a:ext cx="2160588" cy="467925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3" name="Текст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512000"/>
            <a:ext cx="2160588" cy="467925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5" name="Текст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507535"/>
            <a:ext cx="2160588" cy="467925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7" name="Текст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507535"/>
            <a:ext cx="2160588" cy="468371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9ABD5E-B8F1-4246-B167-09138760AD7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53CF994-8B2C-443F-B695-7378DD360DAA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0694D9D-C633-4D52-965E-E5BBD9883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-разделитель 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Рисунок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</a:t>
            </a:r>
            <a:br>
              <a:rPr lang="ru-RU" noProof="0" dirty="0"/>
            </a:br>
            <a:r>
              <a:rPr lang="ru-RU" noProof="0" dirty="0"/>
              <a:t>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5700" y="2204792"/>
            <a:ext cx="5956300" cy="1944000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lnSpc>
                <a:spcPct val="80000"/>
              </a:lnSpc>
              <a:defRPr lang="en-ZA" sz="4200" b="1" spc="-300" dirty="0"/>
            </a:lvl1pPr>
          </a:lstStyle>
          <a:p>
            <a:pPr lvl="0" algn="r" rtl="0"/>
            <a:r>
              <a:rPr lang="ru-RU" noProof="0" dirty="0"/>
              <a:t>Щелкните, чтобы изменить разделитель разделов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5700" y="41488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180000" tIns="180000" rIns="252000" bIns="180000" rtlCol="0"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Образец подзаголовка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524778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437159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-разделитель 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Рисунок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1412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</a:t>
            </a:r>
            <a:br>
              <a:rPr lang="ru-RU" noProof="0" dirty="0"/>
            </a:br>
            <a:r>
              <a:rPr lang="ru-RU" noProof="0" dirty="0"/>
              <a:t>свое фото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473AB13-DFF9-4538-9907-E261659E0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700" y="2156226"/>
            <a:ext cx="5958000" cy="1958400"/>
          </a:xfrm>
          <a:solidFill>
            <a:schemeClr val="bg1"/>
          </a:solidFill>
        </p:spPr>
        <p:txBody>
          <a:bodyPr lIns="252000" tIns="180000" rIns="180000" bIns="180000" rtlCol="0"/>
          <a:lstStyle>
            <a:lvl1pPr>
              <a:lnSpc>
                <a:spcPct val="70000"/>
              </a:lnSpc>
              <a:defRPr sz="4200" b="1" spc="-3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изменить разделитель разделов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107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252000" tIns="180000" rIns="180000" bIns="180000" rtlCol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Образец подзаголовка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0" y="5209682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ru-RU" noProof="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8285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изображение 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11800" y="3802899"/>
            <a:ext cx="4648200" cy="985000"/>
          </a:xfrm>
          <a:solidFill>
            <a:schemeClr val="bg1"/>
          </a:solidFill>
        </p:spPr>
        <p:txBody>
          <a:bodyPr lIns="180000" tIns="180000" rIns="180000" bIns="180000" rtlCol="0"/>
          <a:lstStyle>
            <a:lvl1pPr algn="r">
              <a:lnSpc>
                <a:spcPct val="70000"/>
              </a:lnSpc>
              <a:defRPr sz="42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Изменить заголовок</a:t>
            </a:r>
          </a:p>
        </p:txBody>
      </p: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11800" y="4787900"/>
            <a:ext cx="4648200" cy="1162800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2668686"/>
            <a:ext cx="5472000" cy="2999426"/>
          </a:xfrm>
        </p:spPr>
        <p:txBody>
          <a:bodyPr rtlCol="0"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508F53F-6AA2-4060-904A-BC90211DC043}"/>
              </a:ext>
            </a:extLst>
          </p:cNvPr>
          <p:cNvSpPr/>
          <p:nvPr userDrawn="1"/>
        </p:nvSpPr>
        <p:spPr>
          <a:xfrm>
            <a:off x="9348588" y="3700775"/>
            <a:ext cx="2411412" cy="1148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50103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изображение 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8100" y="1869795"/>
            <a:ext cx="6641900" cy="1124345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/>
          <a:lstStyle>
            <a:lvl1pPr algn="l">
              <a:lnSpc>
                <a:spcPct val="70000"/>
              </a:lnSpc>
              <a:defRPr sz="42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18334" y="2994141"/>
            <a:ext cx="6641626" cy="590155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8000" y="3763648"/>
            <a:ext cx="5472000" cy="2428351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A5285E0-8F27-49C4-AADF-92A3B72D41FD}"/>
              </a:ext>
            </a:extLst>
          </p:cNvPr>
          <p:cNvSpPr/>
          <p:nvPr userDrawn="1"/>
        </p:nvSpPr>
        <p:spPr>
          <a:xfrm>
            <a:off x="9775824" y="1762069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84389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Сравнение слева — заполнитель 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5834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023668"/>
            <a:ext cx="5472000" cy="4168332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2" name="Сравнение слева — заполнитель 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1516359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8" name="Текст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2020359"/>
            <a:ext cx="5472113" cy="4170891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733E7E-50D2-4F6C-9DF2-CF4C98C4B8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09955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ольшое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6371350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096000" y="5359400"/>
            <a:ext cx="5664000" cy="565899"/>
          </a:xfrm>
          <a:solidFill>
            <a:schemeClr val="tx1"/>
          </a:solidFill>
        </p:spPr>
        <p:txBody>
          <a:bodyPr lIns="180000" tIns="180000" rIns="180000" bIns="180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 dirty="0"/>
              <a:t>Введите подпись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B3D119C-DBF5-4B4F-BE38-7BD7B5C8A5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7F8E7C83-06D7-4C5B-85B7-0E5713B4F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87784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 за внимание!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Рисунок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102" cy="6804025"/>
          </a:xfrm>
          <a:solidFill>
            <a:schemeClr val="bg1">
              <a:lumMod val="85000"/>
            </a:schemeClr>
          </a:solidFill>
        </p:spPr>
        <p:txBody>
          <a:bodyPr tIns="0"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58200" y="2798354"/>
            <a:ext cx="3733800" cy="1013684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lnSpc>
                <a:spcPct val="60000"/>
              </a:lnSpc>
              <a:defRPr lang="en-ZA" sz="4200" b="1" spc="-300" dirty="0"/>
            </a:lvl1pPr>
          </a:lstStyle>
          <a:p>
            <a:pPr lvl="0" algn="r" rtl="0"/>
            <a:r>
              <a:rPr lang="ru-RU" noProof="0" dirty="0"/>
              <a:t>Спасибо за внимание!</a:t>
            </a:r>
          </a:p>
        </p:txBody>
      </p:sp>
      <p:sp>
        <p:nvSpPr>
          <p:cNvPr id="9" name="Текст 5">
            <a:extLst>
              <a:ext uri="{FF2B5EF4-FFF2-40B4-BE49-F238E27FC236}">
                <a16:creationId xmlns:a16="http://schemas.microsoft.com/office/drawing/2014/main" id="{52FA7FC9-E40E-4144-84E4-34E3722E9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8200" y="3957705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Полное имя</a:t>
            </a:r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97289182-4FE6-4A18-9775-4588D5801C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306722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Номер телефона</a:t>
            </a:r>
          </a:p>
        </p:txBody>
      </p:sp>
      <p:sp>
        <p:nvSpPr>
          <p:cNvPr id="11" name="Текст 7">
            <a:extLst>
              <a:ext uri="{FF2B5EF4-FFF2-40B4-BE49-F238E27FC236}">
                <a16:creationId xmlns:a16="http://schemas.microsoft.com/office/drawing/2014/main" id="{BD4E94C7-6CAF-4FEE-9E02-D3D3A2AC5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58200" y="4655739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lnSpc>
                <a:spcPct val="50000"/>
              </a:lnSpc>
              <a:buNone/>
              <a:defRPr sz="16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Электронная почта или контакт в социальной сети</a:t>
            </a:r>
          </a:p>
        </p:txBody>
      </p:sp>
      <p:sp>
        <p:nvSpPr>
          <p:cNvPr id="12" name="Текст 8">
            <a:extLst>
              <a:ext uri="{FF2B5EF4-FFF2-40B4-BE49-F238E27FC236}">
                <a16:creationId xmlns:a16="http://schemas.microsoft.com/office/drawing/2014/main" id="{0DE421A3-3C59-48FC-BC3B-007ADFBEB4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58200" y="5004756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Веб-сайт компании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8458200" y="2685912"/>
            <a:ext cx="3733800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22FB6A7-1E80-487C-93E6-DCAA8751EF2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49663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EB0D177-9AA4-42F4-9CD7-CD206217CA6D}"/>
              </a:ext>
            </a:extLst>
          </p:cNvPr>
          <p:cNvSpPr/>
          <p:nvPr userDrawn="1"/>
        </p:nvSpPr>
        <p:spPr>
          <a:xfrm>
            <a:off x="9780101" y="6371351"/>
            <a:ext cx="1979897" cy="431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825DB53-D610-4A40-AFDC-EBC47DB613CE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1" name="Полилиния: Фигура 30">
            <a:extLst>
              <a:ext uri="{FF2B5EF4-FFF2-40B4-BE49-F238E27FC236}">
                <a16:creationId xmlns:a16="http://schemas.microsoft.com/office/drawing/2014/main" id="{C2B9A6A4-83D0-40B1-8B15-964C84BF0705}"/>
              </a:ext>
            </a:extLst>
          </p:cNvPr>
          <p:cNvSpPr/>
          <p:nvPr userDrawn="1"/>
        </p:nvSpPr>
        <p:spPr>
          <a:xfrm>
            <a:off x="0" y="6371351"/>
            <a:ext cx="9780102" cy="432000"/>
          </a:xfrm>
          <a:custGeom>
            <a:avLst/>
            <a:gdLst>
              <a:gd name="connsiteX0" fmla="*/ 0 w 9780102"/>
              <a:gd name="connsiteY0" fmla="*/ 0 h 432000"/>
              <a:gd name="connsiteX1" fmla="*/ 9780102 w 9780102"/>
              <a:gd name="connsiteY1" fmla="*/ 0 h 432000"/>
              <a:gd name="connsiteX2" fmla="*/ 9780102 w 9780102"/>
              <a:gd name="connsiteY2" fmla="*/ 432000 h 432000"/>
              <a:gd name="connsiteX3" fmla="*/ 0 w 9780102"/>
              <a:gd name="connsiteY3" fmla="*/ 43200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80102" h="432000">
                <a:moveTo>
                  <a:pt x="0" y="0"/>
                </a:moveTo>
                <a:lnTo>
                  <a:pt x="9780102" y="0"/>
                </a:lnTo>
                <a:lnTo>
                  <a:pt x="9780102" y="432000"/>
                </a:lnTo>
                <a:lnTo>
                  <a:pt x="0" y="432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8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11328000" cy="467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439820"/>
            <a:ext cx="5664000" cy="295062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0000" y="6371351"/>
            <a:ext cx="432000" cy="432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4" name="Надпись 3">
            <a:extLst>
              <a:ext uri="{FF2B5EF4-FFF2-40B4-BE49-F238E27FC236}">
                <a16:creationId xmlns:a16="http://schemas.microsoft.com/office/drawing/2014/main" id="{34FDC6F9-37F9-4E25-AECA-D307B8421C73}"/>
              </a:ext>
            </a:extLst>
          </p:cNvPr>
          <p:cNvSpPr txBox="1"/>
          <p:nvPr userDrawn="1"/>
        </p:nvSpPr>
        <p:spPr>
          <a:xfrm>
            <a:off x="10243100" y="6422491"/>
            <a:ext cx="1053900" cy="380860"/>
          </a:xfrm>
          <a:prstGeom prst="rect">
            <a:avLst/>
          </a:prstGeom>
          <a:noFill/>
        </p:spPr>
        <p:txBody>
          <a:bodyPr wrap="square" tIns="108000" bIns="0" rtlCol="0" anchor="ctr">
            <a:spAutoFit/>
          </a:bodyPr>
          <a:lstStyle/>
          <a:p>
            <a:pPr algn="r" rtl="0">
              <a:lnSpc>
                <a:spcPts val="1000"/>
              </a:lnSpc>
            </a:pPr>
            <a:r>
              <a:rPr lang="ru-RU" sz="2500" b="1" i="0" spc="-100" noProof="0" dirty="0">
                <a:solidFill>
                  <a:schemeClr val="accent1"/>
                </a:solidFill>
                <a:latin typeface="+mj-lt"/>
              </a:rPr>
              <a:t>TREY</a:t>
            </a:r>
            <a:r>
              <a:rPr lang="ru-RU" sz="1600" b="1" i="0" spc="-100" noProof="0" dirty="0">
                <a:solidFill>
                  <a:schemeClr val="accent1"/>
                </a:solidFill>
                <a:latin typeface="+mj-lt"/>
              </a:rPr>
              <a:t> </a:t>
            </a:r>
            <a:br>
              <a:rPr lang="ru-RU" sz="1600" b="1" i="0" spc="-100" baseline="0" noProof="0" dirty="0">
                <a:solidFill>
                  <a:schemeClr val="accent1"/>
                </a:solidFill>
                <a:latin typeface="+mj-lt"/>
              </a:rPr>
            </a:br>
            <a:r>
              <a:rPr lang="ru-RU" sz="1200" b="0" i="0" spc="140" noProof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research</a:t>
            </a:r>
            <a:endParaRPr lang="ru-RU" sz="1200" b="0" i="0" spc="140" noProof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BC39664-EB8B-4A32-915A-D4308F79277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9B49670D-8F18-44A8-B217-67B412095C0D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030FA059-EC32-4FFF-9673-48849B2FA43A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371351"/>
            <a:ext cx="12191999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58" r:id="rId4"/>
    <p:sldLayoutId id="2147483666" r:id="rId5"/>
    <p:sldLayoutId id="2147483659" r:id="rId6"/>
    <p:sldLayoutId id="2147483660" r:id="rId7"/>
    <p:sldLayoutId id="2147483664" r:id="rId8"/>
    <p:sldLayoutId id="2147483650" r:id="rId9"/>
    <p:sldLayoutId id="2147483652" r:id="rId10"/>
    <p:sldLayoutId id="2147483656" r:id="rId11"/>
    <p:sldLayoutId id="2147483657" r:id="rId12"/>
    <p:sldLayoutId id="2147483654" r:id="rId13"/>
    <p:sldLayoutId id="2147483655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15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Круг из сцепленных рук">
            <a:extLst>
              <a:ext uri="{FF2B5EF4-FFF2-40B4-BE49-F238E27FC236}">
                <a16:creationId xmlns:a16="http://schemas.microsoft.com/office/drawing/2014/main" id="{AA8A1CBA-9BB5-2246-9F4B-98EAD7C9015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" y="0"/>
            <a:ext cx="9339169" cy="1795245"/>
          </a:xfrm>
        </p:spPr>
        <p:txBody>
          <a:bodyPr rtlCol="0"/>
          <a:lstStyle/>
          <a:p>
            <a:pPr rtl="0">
              <a:lnSpc>
                <a:spcPts val="6200"/>
              </a:lnSpc>
            </a:pPr>
            <a:r>
              <a:rPr lang="ru-RU" sz="240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управленческой деятельности  МБДОУ-детский сад №286</a:t>
            </a: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3624" y="1746393"/>
            <a:ext cx="5849589" cy="517689"/>
          </a:xfrm>
        </p:spPr>
        <p:txBody>
          <a:bodyPr rtlCol="0"/>
          <a:lstStyle/>
          <a:p>
            <a:pPr rtl="0"/>
            <a:r>
              <a:rPr lang="ru-RU" sz="2800" dirty="0"/>
              <a:t>КАЗАНЦЕВА СВЕТЛАНА ФЕДРОВНА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B78365-2915-4AB6-9081-3A70A9EECF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9167" y="-17956"/>
            <a:ext cx="2852833" cy="689391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E5825DF-2826-4535-8665-266DCAD2B116}"/>
              </a:ext>
            </a:extLst>
          </p:cNvPr>
          <p:cNvSpPr/>
          <p:nvPr/>
        </p:nvSpPr>
        <p:spPr>
          <a:xfrm>
            <a:off x="2333624" y="2264082"/>
            <a:ext cx="5849589" cy="4327849"/>
          </a:xfrm>
          <a:prstGeom prst="rect">
            <a:avLst/>
          </a:prstGeom>
          <a:gradFill>
            <a:gsLst>
              <a:gs pos="40552">
                <a:srgbClr val="5DABBA"/>
              </a:gs>
              <a:gs pos="10000">
                <a:schemeClr val="accent1">
                  <a:lumMod val="50000"/>
                </a:schemeClr>
              </a:gs>
              <a:gs pos="39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Образование: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Свердловский Областной педагогический колледж №1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Московский Государственный Гуманитарный университет имени Шолохова.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Педагог-психолог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2020г. Московский институт профессиональной переподготовки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«Основы эффективного менеджмента в образовании»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 г. Учебный центр «Лидер»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«Организация работы руководителя  ДОО»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2022 г Московский институт переподготовки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«Управление персоналом»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2023г Институт Новых технологий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«Бизнес-тренер»</a:t>
            </a:r>
          </a:p>
        </p:txBody>
      </p:sp>
    </p:spTree>
    <p:extLst>
      <p:ext uri="{BB962C8B-B14F-4D97-AF65-F5344CB8AC3E}">
        <p14:creationId xmlns:p14="http://schemas.microsoft.com/office/powerpoint/2010/main" val="3989923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Рука пишет что-то на стикере">
            <a:extLst>
              <a:ext uri="{FF2B5EF4-FFF2-40B4-BE49-F238E27FC236}">
                <a16:creationId xmlns:a16="http://schemas.microsoft.com/office/drawing/2014/main" id="{7E468295-904F-0743-AD06-67DA21353B9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6096000" cy="6774123"/>
          </a:xfrm>
        </p:spPr>
      </p:pic>
      <p:sp>
        <p:nvSpPr>
          <p:cNvPr id="20" name="Прямоугольник 19" descr="Контрастный блок">
            <a:extLst>
              <a:ext uri="{FF2B5EF4-FFF2-40B4-BE49-F238E27FC236}">
                <a16:creationId xmlns:a16="http://schemas.microsoft.com/office/drawing/2014/main" id="{EFA08948-2B6F-46B1-9D2D-8D7B2B3FB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75824" y="1762069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2257" y="-1"/>
            <a:ext cx="7739741" cy="2552701"/>
          </a:xfrm>
        </p:spPr>
        <p:txBody>
          <a:bodyPr rtlCol="0"/>
          <a:lstStyle/>
          <a:p>
            <a:pPr>
              <a:lnSpc>
                <a:spcPts val="5400"/>
              </a:lnSpc>
            </a:pPr>
            <a:r>
              <a:rPr lang="ru-RU" sz="6000" dirty="0"/>
              <a:t>Человеческий Ресурс</a:t>
            </a:r>
            <a:br>
              <a:rPr lang="ru-RU" sz="6000" dirty="0"/>
            </a:br>
            <a:r>
              <a:rPr lang="ru-RU" sz="200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Профессионалов  в  каждом  подразделении !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1DC577-0A95-47D0-95D9-5F8DA763D46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452217" y="2552701"/>
            <a:ext cx="7739781" cy="647700"/>
          </a:xfrm>
        </p:spPr>
        <p:txBody>
          <a:bodyPr rtlCol="0"/>
          <a:lstStyle/>
          <a:p>
            <a:pPr rtl="0"/>
            <a:r>
              <a:rPr lang="ru-RU" dirty="0"/>
              <a:t>«Детский сад + Семья» - Новые грани взаимодействия!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355C61F-C8F1-4977-8E1F-F16C0D9EA8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52217" y="3200401"/>
            <a:ext cx="7739781" cy="3573721"/>
          </a:xfrm>
          <a:solidFill>
            <a:schemeClr val="accent5">
              <a:lumMod val="10000"/>
              <a:lumOff val="90000"/>
            </a:schemeClr>
          </a:solidFill>
        </p:spPr>
        <p:txBody>
          <a:bodyPr rtlCol="0"/>
          <a:lstStyle/>
          <a:p>
            <a:pPr marL="0" indent="0" rtl="0">
              <a:buNone/>
            </a:pPr>
            <a:r>
              <a:rPr lang="ru-RU" sz="2800" dirty="0">
                <a:solidFill>
                  <a:srgbClr val="FF0000"/>
                </a:solidFill>
              </a:rPr>
              <a:t> Команда начинается с ее лидера!</a:t>
            </a:r>
          </a:p>
          <a:p>
            <a:pPr marL="0" indent="0" rtl="0">
              <a:buNone/>
            </a:pPr>
            <a:r>
              <a:rPr lang="ru-RU" sz="2800" dirty="0">
                <a:solidFill>
                  <a:srgbClr val="FF0000"/>
                </a:solidFill>
              </a:rPr>
              <a:t> Мотивация на взаимодействие </a:t>
            </a:r>
            <a:r>
              <a:rPr lang="ru-RU" sz="2800" dirty="0" err="1">
                <a:solidFill>
                  <a:srgbClr val="FF0000"/>
                </a:solidFill>
              </a:rPr>
              <a:t>дс</a:t>
            </a:r>
            <a:r>
              <a:rPr lang="ru-RU" sz="2800" dirty="0">
                <a:solidFill>
                  <a:srgbClr val="FF0000"/>
                </a:solidFill>
              </a:rPr>
              <a:t> и семьи!</a:t>
            </a:r>
          </a:p>
          <a:p>
            <a:pPr marL="0" indent="0" rtl="0">
              <a:buNone/>
            </a:pPr>
            <a:r>
              <a:rPr lang="ru-RU" sz="2800" dirty="0">
                <a:solidFill>
                  <a:srgbClr val="FF0000"/>
                </a:solidFill>
              </a:rPr>
              <a:t> Дети и Родители – наш ориентир и «компас»!</a:t>
            </a:r>
          </a:p>
          <a:p>
            <a:pPr marL="0" indent="0" rtl="0">
              <a:buNone/>
            </a:pPr>
            <a:r>
              <a:rPr lang="ru-RU" sz="2800" dirty="0">
                <a:solidFill>
                  <a:srgbClr val="FF0000"/>
                </a:solidFill>
              </a:rPr>
              <a:t> Сотворчество начинается с детско-родительских проектов!</a:t>
            </a:r>
          </a:p>
          <a:p>
            <a:pPr marL="0" indent="0" rtl="0">
              <a:buNone/>
            </a:pPr>
            <a:r>
              <a:rPr lang="ru-RU" sz="2800" dirty="0">
                <a:solidFill>
                  <a:srgbClr val="FF0000"/>
                </a:solidFill>
              </a:rPr>
              <a:t> Нацеленность на достижение совместных      результатов!</a:t>
            </a:r>
          </a:p>
          <a:p>
            <a:pPr marL="0" indent="0" rtl="0">
              <a:buNone/>
            </a:pPr>
            <a:endParaRPr lang="ru-RU" sz="2800" dirty="0"/>
          </a:p>
          <a:p>
            <a:pPr marL="0" indent="0" rtl="0">
              <a:buNone/>
            </a:pPr>
            <a:endParaRPr lang="ru-RU" sz="2800" dirty="0"/>
          </a:p>
          <a:p>
            <a:pPr marL="0" indent="0" rtl="0">
              <a:buNone/>
            </a:pP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2098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Стол с компьютером, телефоном, книгами и т. д.">
            <a:extLst>
              <a:ext uri="{FF2B5EF4-FFF2-40B4-BE49-F238E27FC236}">
                <a16:creationId xmlns:a16="http://schemas.microsoft.com/office/drawing/2014/main" id="{2E7ADBC3-DECA-9F4C-9289-9E43C727592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29300" y="0"/>
            <a:ext cx="6362700" cy="5429250"/>
          </a:xfrm>
        </p:spPr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l">
              <a:lnSpc>
                <a:spcPct val="150000"/>
              </a:lnSpc>
            </a:pPr>
            <a:br>
              <a:rPr lang="ru-RU" sz="1200" spc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200" spc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spc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КАДРЫ РЕШАЮТ ВСЁ!</a:t>
            </a:r>
            <a:br>
              <a:rPr lang="ru-RU" sz="1200" spc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200" spc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200" spc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spc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сотрудник МБДОУ должен быть заинтересован в плодотворном сотрудничестве «детский сад-семья»! </a:t>
            </a:r>
            <a:br>
              <a:rPr lang="ru-RU" sz="1200" spc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spc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сотрудник мотивируется к выполнению своих обязанностей на высоком уровне  и на благо детского сада, детей и родителей! </a:t>
            </a:r>
            <a:br>
              <a:rPr lang="ru-RU" sz="1200" spc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spc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каждого , в частности, зависит  достижение общей цели– воспитания и развития детей! </a:t>
            </a:r>
            <a:br>
              <a:rPr lang="ru-RU" sz="1200" spc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spc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сотрудник понимает свой вклад и участие в общем процессе!</a:t>
            </a:r>
            <a:b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spc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Когда все двигаются вперёд совместными усилиями, успех приходит сам собой»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DD5A594-D852-43BB-B591-E9D902725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3</a:t>
            </a:fld>
            <a:endParaRPr lang="ru-RU" dirty="0"/>
          </a:p>
        </p:txBody>
      </p:sp>
      <p:sp>
        <p:nvSpPr>
          <p:cNvPr id="2" name="Текст 1">
            <a:extLst>
              <a:ext uri="{FF2B5EF4-FFF2-40B4-BE49-F238E27FC236}">
                <a16:creationId xmlns:a16="http://schemas.microsoft.com/office/drawing/2014/main" id="{01BA4B66-8647-422E-AA75-5693D6A544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29300" y="5429249"/>
            <a:ext cx="6362700" cy="1374101"/>
          </a:xfrm>
          <a:solidFill>
            <a:schemeClr val="accent1">
              <a:lumMod val="50000"/>
              <a:alpha val="80000"/>
            </a:schemeClr>
          </a:solidFill>
        </p:spPr>
        <p:txBody>
          <a:bodyPr/>
          <a:lstStyle/>
          <a:p>
            <a:r>
              <a:rPr lang="ru-RU" dirty="0"/>
              <a:t>Генри Форд</a:t>
            </a:r>
          </a:p>
        </p:txBody>
      </p:sp>
    </p:spTree>
    <p:extLst>
      <p:ext uri="{BB962C8B-B14F-4D97-AF65-F5344CB8AC3E}">
        <p14:creationId xmlns:p14="http://schemas.microsoft.com/office/powerpoint/2010/main" val="40916746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Custom 129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25C6E3"/>
      </a:accent1>
      <a:accent2>
        <a:srgbClr val="E80554"/>
      </a:accent2>
      <a:accent3>
        <a:srgbClr val="A9E26F"/>
      </a:accent3>
      <a:accent4>
        <a:srgbClr val="EAD000"/>
      </a:accent4>
      <a:accent5>
        <a:srgbClr val="1A0F49"/>
      </a:accent5>
      <a:accent6>
        <a:srgbClr val="FF4A01"/>
      </a:accent6>
      <a:hlink>
        <a:srgbClr val="25C6E3"/>
      </a:hlink>
      <a:folHlink>
        <a:srgbClr val="25C6E3"/>
      </a:folHlink>
    </a:clrScheme>
    <a:fontScheme name="Custom 149">
      <a:majorFont>
        <a:latin typeface="Corbel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19716558_TF16411250.potx" id="{A260DA37-CFC9-4D02-84AC-0507580D9156}" vid="{7B0E278F-2D2E-40C5-B449-266E5B0CACED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B2218FC-8412-44B9-9E82-D51F1F531141}">
  <ds:schemaRefs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fb0879af-3eba-417a-a55a-ffe6dcd6ca77"/>
    <ds:schemaRef ds:uri="http://purl.org/dc/dcmitype/"/>
    <ds:schemaRef ds:uri="6dc4bcd6-49db-4c07-9060-8acfc67cef9f"/>
    <ds:schemaRef ds:uri="http://schemas.microsoft.com/sharepoint/v3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B64A4C9D-F801-4923-BC6D-E0006F5123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Яркая бизнес-презентация</Template>
  <TotalTime>0</TotalTime>
  <Words>224</Words>
  <Application>Microsoft Office PowerPoint</Application>
  <PresentationFormat>Широкоэкранный</PresentationFormat>
  <Paragraphs>30</Paragraphs>
  <Slides>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Candara</vt:lpstr>
      <vt:lpstr>Corbel</vt:lpstr>
      <vt:lpstr>Times New Roman</vt:lpstr>
      <vt:lpstr>Тема Office</vt:lpstr>
      <vt:lpstr>Модель управленческой деятельности  МБДОУ-детский сад №286</vt:lpstr>
      <vt:lpstr>Человеческий Ресурс Команда Профессионалов  в  каждом  подразделении !</vt:lpstr>
      <vt:lpstr>  КАДРЫ РЕШАЮТ ВСЁ!   Каждый сотрудник МБДОУ должен быть заинтересован в плодотворном сотрудничестве «детский сад-семья»!  Каждый сотрудник мотивируется к выполнению своих обязанностей на высоком уровне  и на благо детского сада, детей и родителей!  От каждого , в частности, зависит  достижение общей цели– воспитания и развития детей!  Каждый сотрудник понимает свой вклад и участие в общем процессе!  «Когда все двигаются вперёд совместными усилиями, успех приходит сам собой»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2024-01-10T06:02:17Z</dcterms:created>
  <dcterms:modified xsi:type="dcterms:W3CDTF">2024-01-12T07:01:06Z</dcterms:modified>
</cp:coreProperties>
</file>