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7" r:id="rId9"/>
    <p:sldId id="262" r:id="rId10"/>
    <p:sldId id="265" r:id="rId11"/>
    <p:sldId id="268" r:id="rId12"/>
    <p:sldId id="269" r:id="rId13"/>
    <p:sldId id="264" r:id="rId14"/>
    <p:sldId id="271" r:id="rId15"/>
    <p:sldId id="273" r:id="rId16"/>
    <p:sldId id="276" r:id="rId17"/>
    <p:sldId id="274" r:id="rId18"/>
    <p:sldId id="275" r:id="rId19"/>
    <p:sldId id="270" r:id="rId20"/>
    <p:sldId id="272" r:id="rId21"/>
    <p:sldId id="278" r:id="rId22"/>
    <p:sldId id="280" r:id="rId23"/>
    <p:sldId id="279" r:id="rId24"/>
    <p:sldId id="281" r:id="rId25"/>
    <p:sldId id="283" r:id="rId26"/>
    <p:sldId id="284" r:id="rId27"/>
    <p:sldId id="277" r:id="rId28"/>
    <p:sldId id="282" r:id="rId29"/>
    <p:sldId id="28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98" autoAdjust="0"/>
    <p:restoredTop sz="94660"/>
  </p:normalViewPr>
  <p:slideViewPr>
    <p:cSldViewPr>
      <p:cViewPr varScale="1">
        <p:scale>
          <a:sx n="80" d="100"/>
          <a:sy n="80" d="100"/>
        </p:scale>
        <p:origin x="1469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BF7B5-0582-41A8-8A17-54429E9CB75B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0643D-1D1F-4C18-8296-52727C4D98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BF7B5-0582-41A8-8A17-54429E9CB75B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0643D-1D1F-4C18-8296-52727C4D98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BF7B5-0582-41A8-8A17-54429E9CB75B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0643D-1D1F-4C18-8296-52727C4D98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BF7B5-0582-41A8-8A17-54429E9CB75B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0643D-1D1F-4C18-8296-52727C4D98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BF7B5-0582-41A8-8A17-54429E9CB75B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0643D-1D1F-4C18-8296-52727C4D98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BF7B5-0582-41A8-8A17-54429E9CB75B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0643D-1D1F-4C18-8296-52727C4D98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BF7B5-0582-41A8-8A17-54429E9CB75B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0643D-1D1F-4C18-8296-52727C4D98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BF7B5-0582-41A8-8A17-54429E9CB75B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0643D-1D1F-4C18-8296-52727C4D98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BF7B5-0582-41A8-8A17-54429E9CB75B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0643D-1D1F-4C18-8296-52727C4D98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BF7B5-0582-41A8-8A17-54429E9CB75B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0643D-1D1F-4C18-8296-52727C4D98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BF7B5-0582-41A8-8A17-54429E9CB75B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0643D-1D1F-4C18-8296-52727C4D98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BF7B5-0582-41A8-8A17-54429E9CB75B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0643D-1D1F-4C18-8296-52727C4D980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husovaya-rek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357166"/>
            <a:ext cx="8143932" cy="1470025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Проект по нравственно-патриотическому воспитанию в старшей группе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3357562"/>
            <a:ext cx="4572000" cy="1752600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МБДОУ детский сад №286</a:t>
            </a:r>
          </a:p>
          <a:p>
            <a:pPr algn="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Воспитатель: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Дресвянкина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Е.М.</a:t>
            </a:r>
          </a:p>
          <a:p>
            <a:pPr algn="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 воспитанники группы №5</a:t>
            </a:r>
          </a:p>
          <a:p>
            <a:pPr algn="r"/>
            <a:endParaRPr lang="ru-RU" sz="2000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714480" y="5745165"/>
            <a:ext cx="5700698" cy="1112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Екатеринбург, 2021 год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500166" y="1928802"/>
            <a:ext cx="621510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42910" y="164305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«Моя Родина –Россия»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.png"/>
          <p:cNvPicPr>
            <a:picLocks noChangeAspect="1"/>
          </p:cNvPicPr>
          <p:nvPr/>
        </p:nvPicPr>
        <p:blipFill>
          <a:blip r:embed="rId2"/>
          <a:srcRect t="15261"/>
          <a:stretch>
            <a:fillRect/>
          </a:stretch>
        </p:blipFill>
        <p:spPr>
          <a:xfrm>
            <a:off x="0" y="2071678"/>
            <a:ext cx="9144000" cy="435644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2844" y="0"/>
            <a:ext cx="87868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ru-RU" sz="3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Россия -  многонациональная страна, на территории которой проживает около 200 народов.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57224" y="0"/>
            <a:ext cx="70009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Дружба народов- сила страны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da074a7d00fe54640ef1b57b0f9b770-800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1357298"/>
            <a:ext cx="7000892" cy="525066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214290"/>
            <a:ext cx="89297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Неофициальные символы страны рассказывают детям об истории, культуре, быте, традициях страны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73159_origin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888040"/>
            <a:ext cx="8364218" cy="596996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1071546"/>
            <a:ext cx="8286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Путешествия с семьей по родному краю приносят радость, а также способствуют укреплению семейных отношений и традиций.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21429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Путешествуй с удовольствием - узнавай свою страну.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-20210922-WA00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571604" y="357166"/>
            <a:ext cx="64139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Путешествие на Крымский полуостров.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210922-WA0008.jpg"/>
          <p:cNvPicPr>
            <a:picLocks noChangeAspect="1"/>
          </p:cNvPicPr>
          <p:nvPr/>
        </p:nvPicPr>
        <p:blipFill>
          <a:blip r:embed="rId2"/>
          <a:srcRect t="4750"/>
          <a:stretch>
            <a:fillRect/>
          </a:stretch>
        </p:blipFill>
        <p:spPr>
          <a:xfrm>
            <a:off x="3357554" y="3428992"/>
            <a:ext cx="2700000" cy="342900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 descr="IMG-20210922-WA0009.jpg"/>
          <p:cNvPicPr>
            <a:picLocks noChangeAspect="1"/>
          </p:cNvPicPr>
          <p:nvPr/>
        </p:nvPicPr>
        <p:blipFill>
          <a:blip r:embed="rId3"/>
          <a:srcRect l="9449" r="7396"/>
          <a:stretch>
            <a:fillRect/>
          </a:stretch>
        </p:blipFill>
        <p:spPr>
          <a:xfrm>
            <a:off x="0" y="1285860"/>
            <a:ext cx="3143272" cy="504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 descr="IMG-20210922-WA0007.jpg"/>
          <p:cNvPicPr>
            <a:picLocks noChangeAspect="1"/>
          </p:cNvPicPr>
          <p:nvPr/>
        </p:nvPicPr>
        <p:blipFill>
          <a:blip r:embed="rId4"/>
          <a:srcRect t="13643" b="5742"/>
          <a:stretch>
            <a:fillRect/>
          </a:stretch>
        </p:blipFill>
        <p:spPr>
          <a:xfrm>
            <a:off x="6326749" y="1285860"/>
            <a:ext cx="2817251" cy="504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 descr="IMG-20210922-WA0006.jpg"/>
          <p:cNvPicPr>
            <a:picLocks noChangeAspect="1"/>
          </p:cNvPicPr>
          <p:nvPr/>
        </p:nvPicPr>
        <p:blipFill>
          <a:blip r:embed="rId5" cstate="print"/>
          <a:srcRect b="16656"/>
          <a:stretch>
            <a:fillRect/>
          </a:stretch>
        </p:blipFill>
        <p:spPr>
          <a:xfrm>
            <a:off x="3357554" y="285728"/>
            <a:ext cx="2700000" cy="3000372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-20210923-WA00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3357562"/>
            <a:ext cx="4320000" cy="324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Рисунок 11" descr="IMG-20210923-WA002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857232"/>
            <a:ext cx="4320000" cy="57564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428596" y="1428736"/>
            <a:ext cx="38576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Деревенские каникулы, деревня Новая</a:t>
            </a:r>
            <a:endParaRPr lang="ru-RU" sz="3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210923-WA0016.jpg"/>
          <p:cNvPicPr>
            <a:picLocks noChangeAspect="1"/>
          </p:cNvPicPr>
          <p:nvPr/>
        </p:nvPicPr>
        <p:blipFill>
          <a:blip r:embed="rId2"/>
          <a:srcRect l="17859" r="781"/>
          <a:stretch>
            <a:fillRect/>
          </a:stretch>
        </p:blipFill>
        <p:spPr>
          <a:xfrm>
            <a:off x="0" y="1000108"/>
            <a:ext cx="2928958" cy="4797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 descr="IMG-20210923-WA0027.jpg"/>
          <p:cNvPicPr>
            <a:picLocks noChangeAspect="1"/>
          </p:cNvPicPr>
          <p:nvPr/>
        </p:nvPicPr>
        <p:blipFill>
          <a:blip r:embed="rId3"/>
          <a:srcRect l="18640"/>
          <a:stretch>
            <a:fillRect/>
          </a:stretch>
        </p:blipFill>
        <p:spPr>
          <a:xfrm>
            <a:off x="6215074" y="1000108"/>
            <a:ext cx="2928926" cy="4797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 descr="IMG-20210923-WA001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612" y="642918"/>
            <a:ext cx="3600000" cy="23985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 descr="IMG-20210923-WA002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4612" y="3286124"/>
            <a:ext cx="3600000" cy="2700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0" y="214290"/>
            <a:ext cx="27146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Озеро </a:t>
            </a:r>
            <a:r>
              <a:rPr lang="ru-RU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Балтым</a:t>
            </a: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 Свердловская область</a:t>
            </a:r>
            <a:endParaRPr lang="ru-RU" sz="2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428992" y="142852"/>
            <a:ext cx="19288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г.Анапа</a:t>
            </a:r>
            <a:endParaRPr lang="ru-RU" sz="2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286512" y="214290"/>
            <a:ext cx="2857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Горячие источники, г.Тюмень</a:t>
            </a:r>
            <a:endParaRPr lang="ru-RU" sz="2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786050" y="6027003"/>
            <a:ext cx="3571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Михайловское водохранилище</a:t>
            </a:r>
            <a:endParaRPr lang="ru-RU" sz="2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-20210923-WA00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546"/>
            <a:ext cx="3240000" cy="43173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Рисунок 1" descr="IMG-20210923-WA00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26" y="1928802"/>
            <a:ext cx="3240000" cy="43173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 descr="IMG-20210923-WA001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4000" y="2540700"/>
            <a:ext cx="3240000" cy="43173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215074" y="1928802"/>
            <a:ext cx="29289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г.Новороссийск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357554" y="1142984"/>
            <a:ext cx="23574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г.Волгоград</a:t>
            </a:r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357166"/>
            <a:ext cx="30003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г. Невьянск</a:t>
            </a:r>
            <a:endParaRPr lang="ru-RU" sz="3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210923-WA00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785794"/>
            <a:ext cx="4322702" cy="576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 descr="IMG-20210923-WA00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785794"/>
            <a:ext cx="4322702" cy="5760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Природный парк «Оленьи ручьи», Свердловская область </a:t>
            </a:r>
            <a:endParaRPr lang="ru-RU" sz="3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0430" y="500042"/>
            <a:ext cx="5257808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Рыбалка в Башкирии, река Ик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endParaRPr lang="ru-RU" sz="3600" dirty="0"/>
          </a:p>
        </p:txBody>
      </p:sp>
      <p:pic>
        <p:nvPicPr>
          <p:cNvPr id="3" name="Рисунок 2" descr="IMG-20210923-WA0008.jpg"/>
          <p:cNvPicPr>
            <a:picLocks noChangeAspect="1"/>
          </p:cNvPicPr>
          <p:nvPr/>
        </p:nvPicPr>
        <p:blipFill>
          <a:blip r:embed="rId2"/>
          <a:srcRect l="9130" t="-1488"/>
          <a:stretch>
            <a:fillRect/>
          </a:stretch>
        </p:blipFill>
        <p:spPr>
          <a:xfrm>
            <a:off x="2928926" y="1785926"/>
            <a:ext cx="3271324" cy="487143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 descr="IMG-20210923-WA0009.jpg"/>
          <p:cNvPicPr>
            <a:picLocks noChangeAspect="1"/>
          </p:cNvPicPr>
          <p:nvPr/>
        </p:nvPicPr>
        <p:blipFill>
          <a:blip r:embed="rId3"/>
          <a:srcRect t="4252"/>
          <a:stretch>
            <a:fillRect/>
          </a:stretch>
        </p:blipFill>
        <p:spPr>
          <a:xfrm>
            <a:off x="6309000" y="1857364"/>
            <a:ext cx="2835000" cy="482568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 descr="IMG-20210923-WA00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5728"/>
            <a:ext cx="2835000" cy="5040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5357826"/>
            <a:ext cx="29289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Прогулка по  родным просторам Свердловской области</a:t>
            </a:r>
            <a:endParaRPr lang="ru-RU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967474f0b1e67554ea0107c4a2485c8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86400" cy="6858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5429256" y="214290"/>
            <a:ext cx="3714744" cy="664371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Monotype Corsiva" pitchFamily="66" charset="0"/>
                <a:ea typeface="+mj-ea"/>
                <a:cs typeface="+mj-cs"/>
              </a:rPr>
              <a:t>Нет края на свете красивей,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+mj-ea"/>
                <a:cs typeface="+mj-cs"/>
              </a:rPr>
              <a:t>Нет Родины в мире  светлей!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Monotype Corsiva" pitchFamily="66" charset="0"/>
                <a:ea typeface="+mj-ea"/>
                <a:cs typeface="+mj-cs"/>
              </a:rPr>
              <a:t>Россия, Россия, Россия-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+mj-ea"/>
                <a:cs typeface="+mj-cs"/>
              </a:rPr>
              <a:t>Что может быть сердцу милей?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600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Monotype Corsiva" pitchFamily="66" charset="0"/>
                <a:ea typeface="+mj-ea"/>
                <a:cs typeface="+mj-cs"/>
              </a:rPr>
              <a:t>В.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Monotype Corsiva" pitchFamily="66" charset="0"/>
                <a:ea typeface="+mj-ea"/>
                <a:cs typeface="+mj-cs"/>
              </a:rPr>
              <a:t>Гудимов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Monotype Corsiva" pitchFamily="66" charset="0"/>
                <a:ea typeface="+mj-ea"/>
                <a:cs typeface="+mj-cs"/>
              </a:rPr>
              <a:t> 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571472" y="4071942"/>
            <a:ext cx="8143932" cy="257176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i="0" u="none" strike="noStrike" kern="1200" cap="none" spc="0" normalizeH="0" baseline="0" noProof="0" dirty="0">
              <a:ln>
                <a:noFill/>
              </a:ln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210923-WA0011.jpg"/>
          <p:cNvPicPr>
            <a:picLocks noChangeAspect="1"/>
          </p:cNvPicPr>
          <p:nvPr/>
        </p:nvPicPr>
        <p:blipFill>
          <a:blip r:embed="rId2"/>
          <a:srcRect l="15119"/>
          <a:stretch>
            <a:fillRect/>
          </a:stretch>
        </p:blipFill>
        <p:spPr>
          <a:xfrm>
            <a:off x="0" y="1357298"/>
            <a:ext cx="3208528" cy="504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 descr="IMG-20210923-WA0014.jpg"/>
          <p:cNvPicPr>
            <a:picLocks noChangeAspect="1"/>
          </p:cNvPicPr>
          <p:nvPr/>
        </p:nvPicPr>
        <p:blipFill>
          <a:blip r:embed="rId3"/>
          <a:srcRect r="15118"/>
          <a:stretch>
            <a:fillRect/>
          </a:stretch>
        </p:blipFill>
        <p:spPr>
          <a:xfrm>
            <a:off x="5935472" y="1357298"/>
            <a:ext cx="3208528" cy="504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 descr="IMG-20210923-WA001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8926" y="1643050"/>
            <a:ext cx="3240000" cy="4320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28596" y="428604"/>
            <a:ext cx="82926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Путешествие по Челябинской области, озеро </a:t>
            </a:r>
            <a:r>
              <a:rPr lang="ru-RU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Калды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IMG-20210923-WA00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40000" cy="432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Рисунок 11" descr="IMG-20210923-WA003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000" y="2538000"/>
            <a:ext cx="3240000" cy="432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 descr="IMG-20210923-WA0039.jpg"/>
          <p:cNvPicPr>
            <a:picLocks noChangeAspect="1"/>
          </p:cNvPicPr>
          <p:nvPr/>
        </p:nvPicPr>
        <p:blipFill>
          <a:blip r:embed="rId4"/>
          <a:srcRect l="5671" r="-2054"/>
          <a:stretch>
            <a:fillRect/>
          </a:stretch>
        </p:blipFill>
        <p:spPr>
          <a:xfrm>
            <a:off x="3000364" y="1214422"/>
            <a:ext cx="3240000" cy="448208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571868" y="428604"/>
            <a:ext cx="51539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Поход на </a:t>
            </a:r>
            <a:r>
              <a:rPr lang="ru-RU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Южаковские</a:t>
            </a: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водопады</a:t>
            </a:r>
            <a:endParaRPr lang="ru-RU" sz="32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DSC_0134-2-e153069203599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058" y="0"/>
            <a:ext cx="5040000" cy="337443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 descr="IMG-20210923-WA004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2000240"/>
            <a:ext cx="3510000" cy="468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 descr="Mars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9058" y="3357562"/>
            <a:ext cx="5040000" cy="3360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0" y="0"/>
            <a:ext cx="40004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Богдановичские</a:t>
            </a: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глиняные карьеры </a:t>
            </a:r>
          </a:p>
          <a:p>
            <a:pPr algn="ctr"/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или </a:t>
            </a:r>
          </a:p>
          <a:p>
            <a:pPr algn="ctr"/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Уральский марс</a:t>
            </a:r>
            <a:endParaRPr lang="ru-RU" sz="32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210923-WA00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438" y="857232"/>
            <a:ext cx="4320000" cy="576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 descr="IMG-20210923-WA004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857232"/>
            <a:ext cx="4320000" cy="5760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000232" y="214290"/>
            <a:ext cx="51435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Путешествия по г.Саратову</a:t>
            </a:r>
            <a:endParaRPr lang="ru-RU" sz="32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-20210926-WA0010.jpg"/>
          <p:cNvPicPr>
            <a:picLocks noChangeAspect="1"/>
          </p:cNvPicPr>
          <p:nvPr/>
        </p:nvPicPr>
        <p:blipFill>
          <a:blip r:embed="rId2" cstate="print"/>
          <a:srcRect r="5121"/>
          <a:stretch>
            <a:fillRect/>
          </a:stretch>
        </p:blipFill>
        <p:spPr>
          <a:xfrm>
            <a:off x="285720" y="1000108"/>
            <a:ext cx="3643338" cy="288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 descr="IMG-20210926-WA00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2" y="928670"/>
            <a:ext cx="4320000" cy="5760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572000" y="214290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Загородный  клуб « Белая лошадь», </a:t>
            </a:r>
            <a:r>
              <a:rPr lang="ru-RU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Сысертский</a:t>
            </a: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район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214290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Сафари-парк «</a:t>
            </a:r>
            <a:r>
              <a:rPr lang="ru-RU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Аркуда</a:t>
            </a: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» и база отдыха «Ельня»  </a:t>
            </a:r>
            <a:r>
              <a:rPr lang="ru-RU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Нижнесергинского</a:t>
            </a: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района</a:t>
            </a:r>
            <a:endParaRPr lang="ru-RU" sz="2400" dirty="0"/>
          </a:p>
        </p:txBody>
      </p:sp>
      <p:pic>
        <p:nvPicPr>
          <p:cNvPr id="7" name="Рисунок 6" descr="IMG-20210926-WA00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4000504"/>
            <a:ext cx="3599999" cy="270000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210926-WA00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4000" y="1000108"/>
            <a:ext cx="3240000" cy="432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 descr="IMG-20210926-WA0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00108"/>
            <a:ext cx="3240000" cy="432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 descr="IMG-20210926-WA00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28926" y="1928802"/>
            <a:ext cx="3240000" cy="4320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14282" y="214290"/>
            <a:ext cx="8643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Поселок Верхние Серги, Свердловская область</a:t>
            </a:r>
            <a:endParaRPr lang="ru-RU" sz="32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210926-WA00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071546"/>
            <a:ext cx="3780000" cy="504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 descr="IMG-20210926-WA00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9058" y="1071546"/>
            <a:ext cx="5040000" cy="5040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000496" y="214290"/>
            <a:ext cx="4857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Березовские пески, г.Березовский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214290"/>
            <a:ext cx="3571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Таватуй</a:t>
            </a:r>
            <a:endParaRPr lang="ru-RU" sz="28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210921-WA00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32"/>
            <a:ext cx="3238425" cy="576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 descr="IMG-20210921-WA00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678" y="857232"/>
            <a:ext cx="3238425" cy="5760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00034" y="214290"/>
            <a:ext cx="80010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Кто любит трудиться, тому без дела не сидится.</a:t>
            </a: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357950" y="857232"/>
            <a:ext cx="278605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Выходные –вот везенье!</a:t>
            </a:r>
          </a:p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Выходные так нужны!</a:t>
            </a:r>
          </a:p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Потому что в выходные </a:t>
            </a:r>
          </a:p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Едем на прогулку мы!</a:t>
            </a:r>
          </a:p>
          <a:p>
            <a:pPr algn="ctr"/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С папой место выбираем</a:t>
            </a:r>
          </a:p>
          <a:p>
            <a:pPr algn="ctr"/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 мамой вещи собираем</a:t>
            </a:r>
          </a:p>
          <a:p>
            <a:pPr algn="ctr"/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Отправляемся в поход</a:t>
            </a:r>
          </a:p>
          <a:p>
            <a:pPr algn="ctr"/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Или может быть в полет.</a:t>
            </a:r>
          </a:p>
          <a:p>
            <a:pPr algn="ctr"/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Можем мы в музей пойти,</a:t>
            </a:r>
          </a:p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Можем в гости забрести.</a:t>
            </a:r>
          </a:p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Можем просто погулять, </a:t>
            </a:r>
          </a:p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Можем в игры поиграть.</a:t>
            </a:r>
          </a:p>
          <a:p>
            <a:pPr algn="ctr"/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Выходные- вот везенье!</a:t>
            </a:r>
          </a:p>
          <a:p>
            <a:pPr algn="ctr"/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Выходные так нужны!</a:t>
            </a:r>
          </a:p>
          <a:p>
            <a:pPr algn="ctr"/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 традиции семейной </a:t>
            </a:r>
          </a:p>
          <a:p>
            <a:pPr algn="ctr"/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Дружно время провести! </a:t>
            </a:r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IMG_20210705_163753.jpg"/>
          <p:cNvPicPr>
            <a:picLocks noChangeAspect="1"/>
          </p:cNvPicPr>
          <p:nvPr/>
        </p:nvPicPr>
        <p:blipFill>
          <a:blip r:embed="rId2" cstate="print"/>
          <a:srcRect t="1323" b="15333"/>
          <a:stretch>
            <a:fillRect/>
          </a:stretch>
        </p:blipFill>
        <p:spPr>
          <a:xfrm>
            <a:off x="4786314" y="2143116"/>
            <a:ext cx="4050000" cy="450059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 descr="IMG_20210715_1831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429000"/>
            <a:ext cx="4320000" cy="324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Рисунок 13" descr="IMG_20210715_1912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142852"/>
            <a:ext cx="4320000" cy="3240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4643438" y="500042"/>
            <a:ext cx="42148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Скалы Петра </a:t>
            </a:r>
            <a:r>
              <a:rPr lang="ru-RU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Гронского</a:t>
            </a: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</a:p>
          <a:p>
            <a:pPr algn="ctr"/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 мыс </a:t>
            </a:r>
            <a:r>
              <a:rPr lang="ru-RU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Гамаюн</a:t>
            </a:r>
            <a:r>
              <a:rPr lang="ru-RU" sz="3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 г.Екатеринбург</a:t>
            </a:r>
            <a:endParaRPr lang="ru-RU" sz="32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0zeNlDWEAIj3j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571720"/>
            <a:ext cx="8229600" cy="4286280"/>
          </a:xfrm>
        </p:spPr>
        <p:txBody>
          <a:bodyPr>
            <a:normAutofit fontScale="90000"/>
          </a:bodyPr>
          <a:lstStyle/>
          <a:p>
            <a:pPr lvl="0" algn="l">
              <a:defRPr/>
            </a:pPr>
            <a:r>
              <a:rPr lang="ru-RU" sz="2800" dirty="0">
                <a:solidFill>
                  <a:srgbClr val="FF0000"/>
                </a:solidFill>
                <a:latin typeface="Monotype Corsiva" pitchFamily="66" charset="0"/>
              </a:rPr>
              <a:t>Цель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2800" dirty="0">
                <a:solidFill>
                  <a:srgbClr val="FF0000"/>
                </a:solidFill>
                <a:latin typeface="Monotype Corsiva" pitchFamily="66" charset="0"/>
              </a:rPr>
              <a:t>проекта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:</a:t>
            </a:r>
            <a:r>
              <a:rPr lang="ru-RU" sz="2800" dirty="0">
                <a:solidFill>
                  <a:srgbClr val="FF0000"/>
                </a:solidFill>
                <a:latin typeface="Monotype Corsiva" pitchFamily="66" charset="0"/>
              </a:rPr>
              <a:t> </a:t>
            </a:r>
            <a:br>
              <a:rPr lang="ru-RU" sz="2800" dirty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Формирование у детей патриотических качеств к своему городу и стране.</a:t>
            </a:r>
            <a:r>
              <a:rPr lang="ru-RU" sz="2700" dirty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2700" dirty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2700" dirty="0">
                <a:solidFill>
                  <a:srgbClr val="FF0000"/>
                </a:solidFill>
                <a:latin typeface="Monotype Corsiva" pitchFamily="66" charset="0"/>
              </a:rPr>
              <a:t>Задачи проекта:</a:t>
            </a:r>
            <a:r>
              <a:rPr lang="ru-RU" sz="2700" dirty="0">
                <a:latin typeface="Monotype Corsiva" pitchFamily="66" charset="0"/>
              </a:rPr>
              <a:t/>
            </a:r>
            <a:br>
              <a:rPr lang="ru-RU" sz="2700" dirty="0">
                <a:latin typeface="Monotype Corsiva" pitchFamily="66" charset="0"/>
              </a:rPr>
            </a:br>
            <a:r>
              <a:rPr lang="ru-RU" sz="27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-расширять представления детей о родной стране;</a:t>
            </a:r>
            <a:br>
              <a:rPr lang="ru-RU" sz="27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27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-вызвать интерес к истории и культуре родной страны;</a:t>
            </a:r>
            <a:br>
              <a:rPr lang="ru-RU" sz="27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27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-закрепить знания о символах страны- флаг, герб, гимн;</a:t>
            </a:r>
            <a:br>
              <a:rPr lang="ru-RU" sz="27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27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-познакомить детей с географией страны, показать её расположение на карте и глобусе;</a:t>
            </a:r>
            <a:br>
              <a:rPr lang="ru-RU" sz="27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27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-рассказать детям о людях, прославивших Россию и познакомить  с историей праздника «День народного единства», а также дать представление о том что Россия- огромная многонациональная страна;</a:t>
            </a:r>
            <a:br>
              <a:rPr lang="ru-RU" sz="27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27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-воспитывать чувство гордости за свою страну и любви к ней;</a:t>
            </a:r>
            <a:br>
              <a:rPr lang="ru-RU" sz="27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27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-привлечение родителей в исследовательский проект- совместный сбор материалов -расширит познавательный интерес у детей к географии нашей страны, к здоровому образу жизни, а также любовь и уважение к семейным традициям.</a:t>
            </a:r>
            <a:r>
              <a:rPr lang="ru-RU" sz="2700" dirty="0">
                <a:latin typeface="Monotype Corsiva" pitchFamily="66" charset="0"/>
              </a:rPr>
              <a:t/>
            </a:r>
            <a:br>
              <a:rPr lang="ru-RU" sz="2700" dirty="0">
                <a:latin typeface="Monotype Corsiva" pitchFamily="66" charset="0"/>
              </a:rPr>
            </a:br>
            <a:r>
              <a:rPr lang="ru-RU" sz="2700" dirty="0">
                <a:latin typeface="Monotype Corsiva" pitchFamily="66" charset="0"/>
              </a:rPr>
              <a:t/>
            </a:r>
            <a:br>
              <a:rPr lang="ru-RU" sz="2700" dirty="0">
                <a:latin typeface="Monotype Corsiva" pitchFamily="66" charset="0"/>
              </a:rPr>
            </a:br>
            <a:r>
              <a:rPr lang="ru-RU" sz="2800" dirty="0">
                <a:latin typeface="Monotype Corsiva" pitchFamily="66" charset="0"/>
              </a:rPr>
              <a:t/>
            </a:r>
            <a:br>
              <a:rPr lang="ru-RU" sz="2800" dirty="0">
                <a:latin typeface="Monotype Corsiva" pitchFamily="66" charset="0"/>
              </a:rPr>
            </a:br>
            <a:r>
              <a:rPr lang="ru-RU" sz="2800" dirty="0">
                <a:latin typeface="Monotype Corsiva" pitchFamily="66" charset="0"/>
              </a:rPr>
              <a:t/>
            </a:r>
            <a:br>
              <a:rPr lang="ru-RU" sz="2800" dirty="0">
                <a:latin typeface="Monotype Corsiva" pitchFamily="66" charset="0"/>
              </a:rPr>
            </a:br>
            <a:r>
              <a:rPr lang="ru-RU" dirty="0">
                <a:latin typeface="Monotype Corsiva" pitchFamily="66" charset="0"/>
              </a:rPr>
              <a:t/>
            </a:r>
            <a:br>
              <a:rPr lang="ru-RU" dirty="0">
                <a:latin typeface="Monotype Corsiva" pitchFamily="66" charset="0"/>
              </a:rPr>
            </a:b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69072"/>
          </a:xfrm>
        </p:spPr>
        <p:txBody>
          <a:bodyPr>
            <a:normAutofit/>
          </a:bodyPr>
          <a:lstStyle/>
          <a:p>
            <a:pPr algn="l"/>
            <a:r>
              <a:rPr lang="ru-RU" sz="2400" dirty="0">
                <a:solidFill>
                  <a:srgbClr val="FF0000"/>
                </a:solidFill>
                <a:latin typeface="Monotype Corsiva" pitchFamily="66" charset="0"/>
              </a:rPr>
              <a:t>Планируемые результаты:</a:t>
            </a:r>
            <a:br>
              <a:rPr lang="ru-RU" sz="2400" dirty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-ребенок  знает, что Россия-это огромная многонациональная страна;</a:t>
            </a:r>
            <a:br>
              <a:rPr lang="ru-RU" sz="24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-имеет представление о государственных символах, а также о празднике «День народного единства»</a:t>
            </a:r>
            <a:br>
              <a:rPr lang="ru-RU" sz="24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-умеет находить на карте, глобусе свою страну;</a:t>
            </a:r>
            <a:br>
              <a:rPr lang="ru-RU" sz="24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-знает, что Москва- столица России;</a:t>
            </a:r>
            <a:br>
              <a:rPr lang="ru-RU" sz="24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-проявляет интерес к русскому народному творчеству (загадки, пословицы, сказки);</a:t>
            </a:r>
            <a:br>
              <a:rPr lang="ru-RU" sz="24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-имеет представления о традициях своей семьи, проявляет чувство гордости, любви и уважения к своей семье. </a:t>
            </a:r>
            <a:br>
              <a:rPr lang="ru-RU" sz="24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2400" dirty="0">
                <a:latin typeface="Monotype Corsiva" pitchFamily="66" charset="0"/>
              </a:rPr>
              <a:t/>
            </a:r>
            <a:br>
              <a:rPr lang="ru-RU" sz="2400" dirty="0">
                <a:latin typeface="Monotype Corsiva" pitchFamily="66" charset="0"/>
              </a:rPr>
            </a:br>
            <a:r>
              <a:rPr lang="ru-RU" sz="2400" dirty="0">
                <a:latin typeface="Monotype Corsiva" pitchFamily="66" charset="0"/>
              </a:rPr>
              <a:t/>
            </a:r>
            <a:br>
              <a:rPr lang="ru-RU" sz="2400" dirty="0">
                <a:latin typeface="Monotype Corsiva" pitchFamily="66" charset="0"/>
              </a:rPr>
            </a:br>
            <a:r>
              <a:rPr lang="ru-RU" sz="2400" dirty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3200" dirty="0">
                <a:latin typeface="Monotype Corsiva" pitchFamily="66" charset="0"/>
              </a:rPr>
              <a:t/>
            </a:r>
            <a:br>
              <a:rPr lang="ru-RU" sz="3200" dirty="0">
                <a:latin typeface="Monotype Corsiva" pitchFamily="66" charset="0"/>
              </a:rPr>
            </a:br>
            <a:endParaRPr lang="ru-RU" sz="3200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00024387038b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694"/>
            <a:ext cx="9144000" cy="646861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Государственные символы Российской Федерации.</a:t>
            </a:r>
          </a:p>
        </p:txBody>
      </p:sp>
      <p:pic>
        <p:nvPicPr>
          <p:cNvPr id="4" name="Рисунок 3" descr="Gosudarstvennaya-simvolika-2.jpg"/>
          <p:cNvPicPr>
            <a:picLocks noChangeAspect="1"/>
          </p:cNvPicPr>
          <p:nvPr/>
        </p:nvPicPr>
        <p:blipFill>
          <a:blip r:embed="rId2"/>
          <a:srcRect t="19690"/>
          <a:stretch>
            <a:fillRect/>
          </a:stretch>
        </p:blipFill>
        <p:spPr>
          <a:xfrm>
            <a:off x="0" y="1357298"/>
            <a:ext cx="9144000" cy="5489272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bd6beae15e9f94a6f69c79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1"/>
            <a:ext cx="9144000" cy="685323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Москва –столица Российской Федерации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493788 (1).jpg"/>
          <p:cNvPicPr>
            <a:picLocks noChangeAspect="1"/>
          </p:cNvPicPr>
          <p:nvPr/>
        </p:nvPicPr>
        <p:blipFill>
          <a:blip r:embed="rId2"/>
          <a:srcRect l="7299" r="847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1000108"/>
            <a:ext cx="25002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Первый крупный скульптурный памятник в Москве. Был создан по проекту архитектора Ивана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Мартоса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в 1818 году</a:t>
            </a:r>
            <a:r>
              <a:rPr lang="ru-RU" dirty="0">
                <a:latin typeface="Monotype Corsiva" pitchFamily="66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66437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Памятник Кузьме Минину и Дмитрию Пожарскому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2952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5715016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День народного единства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отмечается в России ежегодно </a:t>
            </a: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4 ноября.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Этот праздник  был учрежден в память о событиях 1612 года, когда народное ополчение под предводительством Кузьмы Минина  и Дмитрия Пожарского освободило Москву от польских интервентов.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</TotalTime>
  <Words>373</Words>
  <Application>Microsoft Office PowerPoint</Application>
  <PresentationFormat>Экран (4:3)</PresentationFormat>
  <Paragraphs>70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Arial</vt:lpstr>
      <vt:lpstr>Calibri</vt:lpstr>
      <vt:lpstr>Monotype Corsiva</vt:lpstr>
      <vt:lpstr>Тема Office</vt:lpstr>
      <vt:lpstr>Проект по нравственно-патриотическому воспитанию в старшей группе </vt:lpstr>
      <vt:lpstr>Презентация PowerPoint</vt:lpstr>
      <vt:lpstr>Цель проекта:  Формирование у детей патриотических качеств к своему городу и стране. Задачи проекта: -расширять представления детей о родной стране; -вызвать интерес к истории и культуре родной страны; -закрепить знания о символах страны- флаг, герб, гимн; -познакомить детей с географией страны, показать её расположение на карте и глобусе; -рассказать детям о людях, прославивших Россию и познакомить  с историей праздника «День народного единства», а также дать представление о том что Россия- огромная многонациональная страна; -воспитывать чувство гордости за свою страну и любви к ней; -привлечение родителей в исследовательский проект- совместный сбор материалов -расширит познавательный интерес у детей к географии нашей страны, к здоровому образу жизни, а также любовь и уважение к семейным традициям.     </vt:lpstr>
      <vt:lpstr>Планируемые результаты: -ребенок  знает, что Россия-это огромная многонациональная страна; -имеет представление о государственных символах, а также о празднике «День народного единства» -умеет находить на карте, глобусе свою страну; -знает, что Москва- столица России; -проявляет интерес к русскому народному творчеству (загадки, пословицы, сказки); -имеет представления о традициях своей семьи, проявляет чувство гордости, любви и уважения к своей семье.      </vt:lpstr>
      <vt:lpstr>Презентация PowerPoint</vt:lpstr>
      <vt:lpstr>Государственные символы Российской Федерации.</vt:lpstr>
      <vt:lpstr>Москва –столица Российской Федерации</vt:lpstr>
      <vt:lpstr>Презентация PowerPoint</vt:lpstr>
      <vt:lpstr>Презентация PowerPoint</vt:lpstr>
      <vt:lpstr>Презентация PowerPoint</vt:lpstr>
      <vt:lpstr>Неофициальные символы страны рассказывают детям об истории, культуре, быте, традициях страны</vt:lpstr>
      <vt:lpstr>Путешествия с семьей по родному краю приносят радость, а также способствуют укреплению семейных отношений и традиций.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Рыбалка в Башкирии, река Ик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по нравственно-патриотическому воспитанию в старшей группе №5</dc:title>
  <dc:creator>DNS</dc:creator>
  <cp:lastModifiedBy>Компьютер</cp:lastModifiedBy>
  <cp:revision>98</cp:revision>
  <dcterms:created xsi:type="dcterms:W3CDTF">2021-10-31T07:54:07Z</dcterms:created>
  <dcterms:modified xsi:type="dcterms:W3CDTF">2021-11-09T11:04:33Z</dcterms:modified>
</cp:coreProperties>
</file>