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79" r:id="rId5"/>
    <p:sldId id="295" r:id="rId6"/>
    <p:sldId id="263" r:id="rId7"/>
    <p:sldId id="292" r:id="rId8"/>
    <p:sldId id="314" r:id="rId9"/>
    <p:sldId id="294" r:id="rId10"/>
    <p:sldId id="307" r:id="rId11"/>
    <p:sldId id="266" r:id="rId12"/>
    <p:sldId id="310" r:id="rId13"/>
    <p:sldId id="309" r:id="rId14"/>
    <p:sldId id="312" r:id="rId15"/>
    <p:sldId id="306" r:id="rId16"/>
    <p:sldId id="298" r:id="rId17"/>
    <p:sldId id="300" r:id="rId18"/>
    <p:sldId id="302" r:id="rId19"/>
    <p:sldId id="288" r:id="rId20"/>
    <p:sldId id="280" r:id="rId21"/>
    <p:sldId id="281" r:id="rId22"/>
    <p:sldId id="318" r:id="rId23"/>
    <p:sldId id="304" r:id="rId24"/>
    <p:sldId id="308" r:id="rId25"/>
    <p:sldId id="316" r:id="rId26"/>
    <p:sldId id="319" r:id="rId27"/>
    <p:sldId id="320" r:id="rId28"/>
    <p:sldId id="297" r:id="rId29"/>
    <p:sldId id="270" r:id="rId30"/>
    <p:sldId id="317" r:id="rId31"/>
    <p:sldId id="283" r:id="rId32"/>
    <p:sldId id="291" r:id="rId3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6260" autoAdjust="0"/>
  </p:normalViewPr>
  <p:slideViewPr>
    <p:cSldViewPr snapToGrid="0">
      <p:cViewPr varScale="1">
        <p:scale>
          <a:sx n="50" d="100"/>
          <a:sy n="50" d="100"/>
        </p:scale>
        <p:origin x="27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D48E-C68B-4F23-9D19-7FA6B1EB06CC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1241425"/>
            <a:ext cx="596741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4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4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C697D-90F9-420A-92D7-83DB5CE5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2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79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226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9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20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53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96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3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34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3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79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7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09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10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59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01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23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75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71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99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93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24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55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157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786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469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1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158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04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6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50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72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6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8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1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6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0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4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8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9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0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6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3000"/>
              </a:srgbClr>
            </a:gs>
            <a:gs pos="13000">
              <a:srgbClr val="00B0F0">
                <a:alpha val="6000"/>
              </a:srgbClr>
            </a:gs>
            <a:gs pos="28000">
              <a:schemeClr val="accent2">
                <a:lumMod val="20000"/>
                <a:lumOff val="80000"/>
                <a:alpha val="67000"/>
              </a:schemeClr>
            </a:gs>
            <a:gs pos="54000">
              <a:schemeClr val="bg1">
                <a:alpha val="64000"/>
              </a:schemeClr>
            </a:gs>
            <a:gs pos="75000">
              <a:schemeClr val="accent4">
                <a:lumMod val="45000"/>
                <a:lumOff val="55000"/>
                <a:alpha val="19000"/>
              </a:schemeClr>
            </a:gs>
            <a:gs pos="88000">
              <a:srgbClr val="00B0F0">
                <a:lumMod val="69000"/>
                <a:lumOff val="31000"/>
                <a:alpha val="15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9AD9B-320B-455C-A4D4-6790D8C4259A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6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bermegamarket.ru/info/eula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6880" y="4505008"/>
            <a:ext cx="9144000" cy="165576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покупки товаров на </a:t>
            </a:r>
            <a:r>
              <a:rPr lang="ru-RU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маркетплейсах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413" y="5840190"/>
            <a:ext cx="1039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Управление Роспотребнадзора по Свердловской области,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ФБУЗ «Центр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гигиены и эпидемиологии по Свердловской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области», 2022 г.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05" y="114300"/>
            <a:ext cx="8117205" cy="43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9863" y="272004"/>
            <a:ext cx="864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Продажа товаров на сайте интернет-магазина 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075" y="993732"/>
            <a:ext cx="107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сайте интернет-магазина товары обычно продаются только одним продавцом. Информация о продавце должна быть указана на сайте.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701" y="2023237"/>
            <a:ext cx="8575479" cy="4502266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 rot="4357017">
            <a:off x="1863968" y="5907543"/>
            <a:ext cx="673239" cy="968946"/>
          </a:xfrm>
          <a:prstGeom prst="up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713" y="1677488"/>
            <a:ext cx="9353603" cy="4940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6383" y="477159"/>
            <a:ext cx="9907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Оплата товаров производится непосредственно продавцу товара безналичным способом на сайте либо наличными денежными средствами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18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319" y="532563"/>
            <a:ext cx="10148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Продавец товара предоставляет услуги по доставке товара.  </a:t>
            </a:r>
          </a:p>
          <a:p>
            <a:pPr algn="ctr"/>
            <a:r>
              <a:rPr lang="ru-RU" sz="2400" dirty="0" smtClean="0"/>
              <a:t>Обычно бесплатным способом является самовывоз из пункта доставки или магазина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826" y="1732892"/>
            <a:ext cx="57435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2" y="371789"/>
            <a:ext cx="925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Ответственность продавца перед потребителем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660" y="1125416"/>
            <a:ext cx="11203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Потребитель вправе обратиться в интернет-магазин с претензией при нарушении его прав: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Предоставлена недостоверная информация о товаре,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Товар продан с недостатком,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Нарушен срок доставки товара.  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При этом продавец будет нести ответственность перед потребителем даже, если товар был поврежден в процессе доставки или срок доставки нарушен по вине транспортной компании. 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Потребитель вправе также отказаться от товара, приобретенного по «Интернету», и возвратить его, возместив продавцу расходы на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доставку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возвращенного товара.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3933" y="1781883"/>
            <a:ext cx="103096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</a:t>
            </a:r>
            <a:r>
              <a:rPr lang="ru-RU" sz="2400" dirty="0" smtClean="0"/>
              <a:t> Законе РФ «О защите прав потребителей»</a:t>
            </a:r>
            <a:r>
              <a:rPr lang="ru-RU" sz="2400" dirty="0"/>
              <a:t> закреплено </a:t>
            </a:r>
            <a:r>
              <a:rPr lang="ru-RU" sz="2400" dirty="0" smtClean="0"/>
              <a:t>понятие владельца </a:t>
            </a:r>
            <a:r>
              <a:rPr lang="ru-RU" sz="2400" dirty="0" err="1"/>
              <a:t>агрегатора</a:t>
            </a:r>
            <a:r>
              <a:rPr lang="ru-RU" sz="2400" dirty="0"/>
              <a:t> </a:t>
            </a:r>
            <a:r>
              <a:rPr lang="ru-RU" sz="2400" dirty="0" smtClean="0"/>
              <a:t>информации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- «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маркетплейс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соответствует требованиям,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указанным в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Законе, он будет являться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агрегатором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информации и нести ответственность перед потребителем.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1037" y="4126621"/>
            <a:ext cx="104754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На сайте </a:t>
            </a:r>
            <a:r>
              <a:rPr lang="ru-RU" sz="2800" b="1" dirty="0" err="1">
                <a:solidFill>
                  <a:prstClr val="black"/>
                </a:solidFill>
              </a:rPr>
              <a:t>маркетплейса</a:t>
            </a:r>
            <a:r>
              <a:rPr lang="ru-RU" sz="2800" b="1" dirty="0">
                <a:solidFill>
                  <a:prstClr val="black"/>
                </a:solidFill>
              </a:rPr>
              <a:t> может быть </a:t>
            </a:r>
            <a:r>
              <a:rPr lang="ru-RU" sz="2800" b="1" dirty="0" smtClean="0">
                <a:solidFill>
                  <a:prstClr val="black"/>
                </a:solidFill>
              </a:rPr>
              <a:t>размещена информация </a:t>
            </a:r>
            <a:r>
              <a:rPr lang="ru-RU" sz="2800" b="1" dirty="0">
                <a:solidFill>
                  <a:prstClr val="black"/>
                </a:solidFill>
              </a:rPr>
              <a:t>о том, является ли он </a:t>
            </a:r>
            <a:r>
              <a:rPr lang="ru-RU" sz="2800" b="1" dirty="0" err="1">
                <a:solidFill>
                  <a:prstClr val="black"/>
                </a:solidFill>
              </a:rPr>
              <a:t>агрегатором</a:t>
            </a:r>
            <a:r>
              <a:rPr lang="ru-RU" sz="2800" b="1" dirty="0">
                <a:solidFill>
                  <a:prstClr val="black"/>
                </a:solidFill>
              </a:rPr>
              <a:t> – </a:t>
            </a:r>
            <a:r>
              <a:rPr lang="ru-RU" sz="2800" i="1" dirty="0">
                <a:solidFill>
                  <a:prstClr val="black"/>
                </a:solidFill>
              </a:rPr>
              <a:t>например, в пользовательском соглашении, Условиях использования сайта и другое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2088" y="422031"/>
            <a:ext cx="7777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Продажа товаров на «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маркетплейсах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1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617" y="5176004"/>
            <a:ext cx="11888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Информация с сайта </a:t>
            </a:r>
            <a:r>
              <a:rPr lang="en-US" sz="24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en-US" sz="2400" dirty="0">
                <a:solidFill>
                  <a:prstClr val="black"/>
                </a:solidFill>
                <a:hlinkClick r:id="rId3"/>
              </a:rPr>
              <a:t>://sbermegamarket.ru/info/eula</a:t>
            </a:r>
            <a:r>
              <a:rPr lang="en-US" sz="2400" dirty="0" smtClean="0">
                <a:solidFill>
                  <a:prstClr val="black"/>
                </a:solidFill>
                <a:hlinkClick r:id="rId3"/>
              </a:rPr>
              <a:t>/</a:t>
            </a:r>
            <a:r>
              <a:rPr lang="ru-RU" sz="2400" dirty="0" smtClean="0">
                <a:solidFill>
                  <a:prstClr val="black"/>
                </a:solidFill>
              </a:rPr>
              <a:t> - Условия использования сайта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3" y="1085850"/>
            <a:ext cx="12113697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4003" y="534255"/>
            <a:ext cx="10515600" cy="6369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покупки товаров на сайтах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агрегаторов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4002" y="1359441"/>
            <a:ext cx="100771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2400" b="1" dirty="0">
              <a:solidFill>
                <a:prstClr val="black"/>
              </a:solidFill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b="1" dirty="0" smtClean="0">
                <a:solidFill>
                  <a:prstClr val="black"/>
                </a:solidFill>
              </a:rPr>
              <a:t>продавцы  - обычные магазины, онлайн - магазины - выставляют </a:t>
            </a:r>
            <a:r>
              <a:rPr lang="ru-RU" sz="2400" b="1" dirty="0">
                <a:solidFill>
                  <a:prstClr val="black"/>
                </a:solidFill>
              </a:rPr>
              <a:t>информацию о продаваемом товаре</a:t>
            </a:r>
            <a:r>
              <a:rPr lang="ru-RU" sz="2400" b="1" dirty="0" smtClean="0">
                <a:solidFill>
                  <a:prstClr val="black"/>
                </a:solidFill>
              </a:rPr>
              <a:t>;</a:t>
            </a:r>
          </a:p>
          <a:p>
            <a:pPr lvl="0" algn="just"/>
            <a:endParaRPr lang="ru-RU" sz="2400" b="1" dirty="0">
              <a:solidFill>
                <a:prstClr val="black"/>
              </a:solidFill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b="1" dirty="0" smtClean="0">
                <a:solidFill>
                  <a:prstClr val="black"/>
                </a:solidFill>
              </a:rPr>
              <a:t>покупатели выбирают товары из разных предложений,</a:t>
            </a:r>
          </a:p>
          <a:p>
            <a:pPr lvl="0" algn="just"/>
            <a:endParaRPr lang="ru-RU" sz="2400" b="1" dirty="0" smtClean="0">
              <a:solidFill>
                <a:prstClr val="black"/>
              </a:solidFill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b="1" dirty="0" smtClean="0">
                <a:solidFill>
                  <a:prstClr val="black"/>
                </a:solidFill>
              </a:rPr>
              <a:t>заключают </a:t>
            </a:r>
            <a:r>
              <a:rPr lang="ru-RU" sz="2400" b="1" dirty="0">
                <a:solidFill>
                  <a:prstClr val="black"/>
                </a:solidFill>
              </a:rPr>
              <a:t>с продавцами договор купли-продажи (в электронной форме); 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lvl="0" algn="just"/>
            <a:endParaRPr lang="ru-RU" sz="2400" b="1" dirty="0">
              <a:solidFill>
                <a:prstClr val="black"/>
              </a:solidFill>
            </a:endParaRPr>
          </a:p>
          <a:p>
            <a:pPr lvl="0" algn="just"/>
            <a:r>
              <a:rPr lang="ru-RU" sz="2400" b="1" dirty="0">
                <a:solidFill>
                  <a:prstClr val="black"/>
                </a:solidFill>
              </a:rPr>
              <a:t>- осуществляется предварительная оплата товара первоначально </a:t>
            </a:r>
            <a:r>
              <a:rPr lang="ru-RU" sz="2400" b="1" u="sng" dirty="0">
                <a:solidFill>
                  <a:srgbClr val="5B9BD5">
                    <a:lumMod val="50000"/>
                  </a:srgbClr>
                </a:solidFill>
              </a:rPr>
              <a:t>на счет владельца </a:t>
            </a:r>
            <a:r>
              <a:rPr lang="ru-RU" sz="2400" b="1" u="sng" dirty="0" err="1">
                <a:solidFill>
                  <a:srgbClr val="5B9BD5">
                    <a:lumMod val="50000"/>
                  </a:srgbClr>
                </a:solidFill>
              </a:rPr>
              <a:t>агрегатора</a:t>
            </a:r>
            <a:r>
              <a:rPr lang="ru-RU" sz="2400" b="1" u="sng" dirty="0">
                <a:solidFill>
                  <a:srgbClr val="5B9BD5">
                    <a:lumMod val="50000"/>
                  </a:srgbClr>
                </a:solidFill>
              </a:rPr>
              <a:t> информации. </a:t>
            </a:r>
          </a:p>
        </p:txBody>
      </p:sp>
    </p:spTree>
    <p:extLst>
      <p:ext uri="{BB962C8B-B14F-4D97-AF65-F5344CB8AC3E}">
        <p14:creationId xmlns:p14="http://schemas.microsoft.com/office/powerpoint/2010/main" val="29874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390" y="434340"/>
            <a:ext cx="10447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</a:rPr>
              <a:t>На сайте </a:t>
            </a:r>
            <a:r>
              <a:rPr lang="ru-RU" sz="2800" b="1" dirty="0" err="1" smtClean="0">
                <a:solidFill>
                  <a:srgbClr val="70AD47">
                    <a:lumMod val="50000"/>
                  </a:srgbClr>
                </a:solidFill>
              </a:rPr>
              <a:t>агрегатора</a:t>
            </a:r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</a:rPr>
              <a:t> должна быть размещена достоверная информация о продавце товара :  </a:t>
            </a:r>
            <a:endParaRPr lang="ru-RU" sz="2800" b="1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8710" y="2108835"/>
            <a:ext cx="10081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фирменное наименование (наименование);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- место нахождения (адрес);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- режим работы;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- государственный регистрационный номер записи о создании юридического лица;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- фамилию, имя, отчество (если имеется);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- государственный регистрационный номер записи о государственной регистрации физического лица в качестве индивидуального предпринимателя);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- информацию об изменении вышеуказанных сведений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49" y="80010"/>
            <a:ext cx="10968622" cy="6634678"/>
          </a:xfrm>
          <a:prstGeom prst="rect">
            <a:avLst/>
          </a:prstGeom>
        </p:spPr>
      </p:pic>
      <p:sp>
        <p:nvSpPr>
          <p:cNvPr id="3" name="Стрелка вверх 2"/>
          <p:cNvSpPr/>
          <p:nvPr/>
        </p:nvSpPr>
        <p:spPr>
          <a:xfrm rot="1980247">
            <a:off x="6820147" y="4662206"/>
            <a:ext cx="1113406" cy="1397436"/>
          </a:xfrm>
          <a:prstGeom prst="upArrow">
            <a:avLst>
              <a:gd name="adj1" fmla="val 50000"/>
              <a:gd name="adj2" fmla="val 4406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288" y="549495"/>
            <a:ext cx="73067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Оплата товаров на сайте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агрегатора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осуществляется следующими способами:</a:t>
            </a:r>
          </a:p>
          <a:p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Безналичным расчетом на сайте,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Наличными денежными средствами в пункте выдачи товаров либо курьеру, в случае доставки товара на дом.</a:t>
            </a:r>
          </a:p>
          <a:p>
            <a:pPr indent="361950"/>
            <a:r>
              <a:rPr lang="ru-RU" sz="2400" b="1" dirty="0" smtClean="0">
                <a:solidFill>
                  <a:srgbClr val="C00000"/>
                </a:solidFill>
              </a:rPr>
              <a:t>В любом случае денежные средства потребителя поступают на счет </a:t>
            </a:r>
            <a:r>
              <a:rPr lang="ru-RU" sz="2400" b="1" dirty="0" err="1" smtClean="0">
                <a:solidFill>
                  <a:srgbClr val="C00000"/>
                </a:solidFill>
              </a:rPr>
              <a:t>агрегатора</a:t>
            </a:r>
            <a:r>
              <a:rPr lang="ru-RU" sz="2400" b="1" dirty="0" smtClean="0">
                <a:solidFill>
                  <a:srgbClr val="C00000"/>
                </a:solidFill>
              </a:rPr>
              <a:t>. </a:t>
            </a:r>
          </a:p>
          <a:p>
            <a:pPr marL="285750" indent="-285750">
              <a:buFontTx/>
              <a:buChar char="-"/>
            </a:pPr>
            <a:endParaRPr lang="ru-RU" sz="2400" dirty="0"/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оплату товара обычно входит стоимость услуг по доставке товара. </a:t>
            </a:r>
            <a:r>
              <a:rPr lang="ru-RU" sz="2400" dirty="0" smtClean="0"/>
              <a:t>При этом доставка осуществляется либо самим </a:t>
            </a:r>
            <a:r>
              <a:rPr lang="ru-RU" sz="2400" dirty="0" err="1" smtClean="0"/>
              <a:t>агрегатором</a:t>
            </a:r>
            <a:r>
              <a:rPr lang="ru-RU" sz="2400" dirty="0" smtClean="0"/>
              <a:t> – например, до пункта выдачи, либо силами продавца товара.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020" y="1851568"/>
            <a:ext cx="3772980" cy="373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7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78928" y="510967"/>
            <a:ext cx="70695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прав потребителей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отмечается 15 марта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8690" y="2083207"/>
            <a:ext cx="103576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 2022 г. Международной </a:t>
            </a:r>
            <a:r>
              <a:rPr lang="ru-RU" sz="3200" b="1" dirty="0"/>
              <a:t>Федерацией потребительских </a:t>
            </a:r>
            <a:r>
              <a:rPr lang="ru-RU" sz="3200" b="1" dirty="0" smtClean="0"/>
              <a:t>организаций  </a:t>
            </a:r>
            <a:endParaRPr lang="ru-RU" sz="3200" b="1" dirty="0"/>
          </a:p>
          <a:p>
            <a:pPr algn="ctr"/>
            <a:r>
              <a:rPr lang="ru-RU" sz="3200" b="1" dirty="0" err="1"/>
              <a:t>Consumers</a:t>
            </a:r>
            <a:r>
              <a:rPr lang="ru-RU" sz="3200" b="1" dirty="0"/>
              <a:t> </a:t>
            </a:r>
            <a:r>
              <a:rPr lang="ru-RU" sz="3200" b="1" dirty="0" err="1"/>
              <a:t>International</a:t>
            </a:r>
            <a:r>
              <a:rPr lang="ru-RU" sz="3200" b="1" dirty="0"/>
              <a:t> (CI) объявлен девиз Всемирного дня прав потребителей: </a:t>
            </a:r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Справедливые цифровые финансовые услуги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Finance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7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330" y="627370"/>
            <a:ext cx="1052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Отличия сайтов -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агрегаторов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информации от онлайн – магазина: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92" y="2937082"/>
            <a:ext cx="5585717" cy="3352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5218" y="1508421"/>
            <a:ext cx="59110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 Агрегатор </a:t>
            </a:r>
            <a:r>
              <a:rPr lang="ru-RU" sz="2400" dirty="0"/>
              <a:t> - огромная площадка, на которой предлагают свои товары разные интернет-магазины. Тогда как в интернет-магазине , чаще всего, один продавец товаров.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smtClean="0"/>
              <a:t>- Денежные средства потребителя получает сначала владелец </a:t>
            </a:r>
            <a:r>
              <a:rPr lang="ru-RU" sz="2400" b="1" dirty="0" err="1" smtClean="0"/>
              <a:t>агрегатора</a:t>
            </a:r>
            <a:r>
              <a:rPr lang="ru-RU" sz="2400" b="1" dirty="0" smtClean="0"/>
              <a:t> информации. </a:t>
            </a:r>
            <a:r>
              <a:rPr lang="ru-RU" sz="2400" dirty="0" smtClean="0"/>
              <a:t>Затем он осуществляет расчеты с продавцами. В интернет-магазине средства получает непосредственно продавец.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58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2970" y="610731"/>
            <a:ext cx="109156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Владелец </a:t>
            </a:r>
            <a:r>
              <a:rPr lang="ru-RU" sz="3200" b="1" dirty="0" err="1">
                <a:solidFill>
                  <a:srgbClr val="C00000"/>
                </a:solidFill>
              </a:rPr>
              <a:t>агрегатора</a:t>
            </a:r>
            <a:r>
              <a:rPr lang="ru-RU" sz="3200" b="1" dirty="0">
                <a:solidFill>
                  <a:srgbClr val="C00000"/>
                </a:solidFill>
              </a:rPr>
              <a:t> информации не является </a:t>
            </a:r>
            <a:r>
              <a:rPr lang="ru-RU" sz="3200" b="1" dirty="0" smtClean="0">
                <a:solidFill>
                  <a:srgbClr val="C00000"/>
                </a:solidFill>
              </a:rPr>
              <a:t>продавцом </a:t>
            </a:r>
            <a:r>
              <a:rPr lang="ru-RU" sz="3200" b="1" dirty="0">
                <a:solidFill>
                  <a:srgbClr val="C00000"/>
                </a:solidFill>
              </a:rPr>
              <a:t>товаров</a:t>
            </a:r>
            <a:r>
              <a:rPr lang="ru-RU" sz="3200" b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800" dirty="0" smtClean="0"/>
              <a:t>Поэтому потребитель, покупая </a:t>
            </a:r>
            <a:r>
              <a:rPr lang="ru-RU" sz="2800" dirty="0"/>
              <a:t>товар на </a:t>
            </a:r>
            <a:r>
              <a:rPr lang="ru-RU" sz="2800" dirty="0" smtClean="0"/>
              <a:t>«</a:t>
            </a:r>
            <a:r>
              <a:rPr lang="ru-RU" sz="2800" dirty="0" err="1" smtClean="0"/>
              <a:t>маркетплейсе</a:t>
            </a:r>
            <a:r>
              <a:rPr lang="ru-RU" sz="2800" dirty="0" smtClean="0"/>
              <a:t>», </a:t>
            </a:r>
            <a:r>
              <a:rPr lang="ru-RU" sz="2800" dirty="0"/>
              <a:t>заключает </a:t>
            </a:r>
            <a:r>
              <a:rPr lang="ru-RU" sz="2800" dirty="0" smtClean="0"/>
              <a:t>договор купли-продажи </a:t>
            </a:r>
            <a:r>
              <a:rPr lang="ru-RU" sz="2800" dirty="0"/>
              <a:t>с </a:t>
            </a:r>
            <a:r>
              <a:rPr lang="ru-RU" sz="2800" dirty="0" smtClean="0"/>
              <a:t>тем лицом, которое </a:t>
            </a:r>
            <a:r>
              <a:rPr lang="ru-RU" sz="2800" dirty="0"/>
              <a:t>этот товар </a:t>
            </a:r>
            <a:r>
              <a:rPr lang="ru-RU" sz="2800" dirty="0" smtClean="0"/>
              <a:t>выставило </a:t>
            </a:r>
            <a:r>
              <a:rPr lang="ru-RU" sz="2800" dirty="0"/>
              <a:t>для продажи.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12" y="2857500"/>
            <a:ext cx="7479788" cy="37649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322" y="3616612"/>
            <a:ext cx="44119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Исключение составляют собственные товары, которые продает владелец </a:t>
            </a:r>
            <a:r>
              <a:rPr lang="ru-RU" sz="2800" i="1" dirty="0" err="1" smtClean="0"/>
              <a:t>агрегатора</a:t>
            </a:r>
            <a:r>
              <a:rPr lang="ru-RU" sz="2800" i="1" dirty="0" smtClean="0"/>
              <a:t> информации.  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4989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73" y="949812"/>
            <a:ext cx="1652018" cy="17384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4835" y="653521"/>
            <a:ext cx="88686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того, чтобы определить, является ли интернет-площадка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агрегатором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информации и будет ли нести ее владелец какую-либо ответственность перед потребителем,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важно знать:</a:t>
            </a: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Кто является продавцом товара?</a:t>
            </a:r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был осуществлен платеж за выбранный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товар? </a:t>
            </a: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этого необходимо изучить платежные документы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Такие документы (кассовый чек, квитанция) должны быть направлены потребителю на электронную почту/ личный кабинет либо выданы на руки в случае оплаты товара не через сайт. 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6141" y="337207"/>
            <a:ext cx="10158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Ответственность «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маркетплейса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» перед потребителем 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1065126" y="1170734"/>
            <a:ext cx="3878663" cy="2496914"/>
          </a:xfrm>
          <a:prstGeom prst="downArrowCallou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Маркетплейс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предоставил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достоверную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информацию о продавце или товаре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3821" y="3788229"/>
            <a:ext cx="4652386" cy="2622619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Если Вам передан товар с недостатком или товар, не соответствующий описанию, претензию необходимо предъявлять непосредственно продавцу товара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794361" y="1170733"/>
            <a:ext cx="3776505" cy="2617495"/>
          </a:xfrm>
          <a:prstGeom prst="downArrowCallout">
            <a:avLst>
              <a:gd name="adj1" fmla="val 25000"/>
              <a:gd name="adj2" fmla="val 25000"/>
              <a:gd name="adj3" fmla="val 22812"/>
              <a:gd name="adj4" fmla="val 64977"/>
            </a:avLst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Маркетплейс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предоставил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недостоверную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информацию о продавце или товаре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94361" y="3959050"/>
            <a:ext cx="4079630" cy="2140298"/>
          </a:xfrm>
          <a:prstGeom prst="round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этом случае ответственность за продажу некачественного товара будет нести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маркетплейс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4448" y="321547"/>
            <a:ext cx="10500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Потребитель имеет возможность вернуть товар с недостатком непосредственно через </a:t>
            </a:r>
            <a:r>
              <a:rPr lang="ru-RU" sz="2400" dirty="0" err="1" smtClean="0"/>
              <a:t>маркетплейс</a:t>
            </a:r>
            <a:r>
              <a:rPr lang="ru-RU" sz="2400" dirty="0"/>
              <a:t> </a:t>
            </a:r>
            <a:r>
              <a:rPr lang="ru-RU" sz="2400" b="1" i="1" dirty="0" smtClean="0"/>
              <a:t>(например, оформить возврат в пункте выдачи товаров).</a:t>
            </a:r>
            <a:endParaRPr lang="ru-RU" sz="24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376" y="1757343"/>
            <a:ext cx="9018623" cy="4774086"/>
          </a:xfrm>
          <a:prstGeom prst="rect">
            <a:avLst/>
          </a:prstGeom>
        </p:spPr>
      </p:pic>
      <p:sp>
        <p:nvSpPr>
          <p:cNvPr id="8" name="Выноска со стрелкой вправо 7"/>
          <p:cNvSpPr/>
          <p:nvPr/>
        </p:nvSpPr>
        <p:spPr>
          <a:xfrm>
            <a:off x="344154" y="3418793"/>
            <a:ext cx="2876340" cy="1065126"/>
          </a:xfrm>
          <a:prstGeom prst="rightArrowCallout">
            <a:avLst>
              <a:gd name="adj1" fmla="val 25000"/>
              <a:gd name="adj2" fmla="val 25943"/>
              <a:gd name="adj3" fmla="val 42033"/>
              <a:gd name="adj4" fmla="val 76485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4154" y="3573365"/>
            <a:ext cx="2245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 сайта </a:t>
            </a:r>
          </a:p>
          <a:p>
            <a:r>
              <a:rPr lang="en-US" dirty="0" smtClean="0"/>
              <a:t>https</a:t>
            </a:r>
            <a:r>
              <a:rPr lang="en-US" dirty="0"/>
              <a:t>://www.ozon.ru/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6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6239" y="609587"/>
            <a:ext cx="9224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Права потребителя при нарушении срока доставки оплаченного товара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0" y="1935970"/>
            <a:ext cx="9692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потребитель выбрал и оплатил товар на сайте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но товар не передан в срок,  потребитель вправе: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направить непосредственно продавцу товара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отказе от исполнения договора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купли-продажи,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обратиться 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агергатору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требованием возвратить денежные средства, приложив доказательство направления уведомления продавцу</a:t>
            </a:r>
          </a:p>
        </p:txBody>
      </p:sp>
    </p:spTree>
    <p:extLst>
      <p:ext uri="{BB962C8B-B14F-4D97-AF65-F5344CB8AC3E}">
        <p14:creationId xmlns:p14="http://schemas.microsoft.com/office/powerpoint/2010/main" val="38187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6239" y="609587"/>
            <a:ext cx="9224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Возврат потребителем товара надлежащего качества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Выноска со стрелкой вправо 1"/>
          <p:cNvSpPr/>
          <p:nvPr/>
        </p:nvSpPr>
        <p:spPr>
          <a:xfrm>
            <a:off x="462225" y="1828800"/>
            <a:ext cx="3627456" cy="2110154"/>
          </a:xfrm>
          <a:prstGeom prst="rightArrowCallout">
            <a:avLst>
              <a:gd name="adj1" fmla="val 19286"/>
              <a:gd name="adj2" fmla="val 25000"/>
              <a:gd name="adj3" fmla="val 43571"/>
              <a:gd name="adj4" fmla="val 68301"/>
            </a:avLst>
          </a:pr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Потребитель вправе отказаться от товара, приобретенного дистанционным способом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4262176" y="1939332"/>
            <a:ext cx="3627456" cy="2110154"/>
          </a:xfrm>
          <a:prstGeom prst="rightArrowCallout">
            <a:avLst>
              <a:gd name="adj1" fmla="val 19286"/>
              <a:gd name="adj2" fmla="val 25000"/>
              <a:gd name="adj3" fmla="val 43571"/>
              <a:gd name="adj4" fmla="val 68301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Товар может быть возвращен продавцу через «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маркетплейс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(например, через пункт выдачи)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062127" y="1929284"/>
            <a:ext cx="3547068" cy="2260879"/>
          </a:xfrm>
          <a:prstGeom prst="roundRect">
            <a:avLst/>
          </a:prstGeom>
          <a:gradFill flip="none" rotWithShape="1">
            <a:gsLst>
              <a:gs pos="37650">
                <a:srgbClr val="C6B1A3">
                  <a:alpha val="7000"/>
                </a:srgbClr>
              </a:gs>
              <a:gs pos="15600">
                <a:srgbClr val="A9978B">
                  <a:alpha val="9000"/>
                </a:srgbClr>
              </a:gs>
              <a:gs pos="0">
                <a:schemeClr val="accent2">
                  <a:lumMod val="20000"/>
                  <a:lumOff val="80000"/>
                  <a:shade val="30000"/>
                  <a:satMod val="115000"/>
                  <a:alpha val="4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  <a:alpha val="7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Маркетплейс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может удержать расходы, связанные с доставкой товара от потребителя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05" y="1054452"/>
            <a:ext cx="11816862" cy="2995034"/>
          </a:xfrm>
          <a:prstGeom prst="rect">
            <a:avLst/>
          </a:prstGeom>
        </p:spPr>
      </p:pic>
      <p:sp>
        <p:nvSpPr>
          <p:cNvPr id="7" name="Выноска со стрелкой вверх 6"/>
          <p:cNvSpPr/>
          <p:nvPr/>
        </p:nvSpPr>
        <p:spPr>
          <a:xfrm>
            <a:off x="4260502" y="4280597"/>
            <a:ext cx="4401177" cy="2039816"/>
          </a:xfrm>
          <a:prstGeom prst="upArrowCallou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Условие о праве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маркетплейса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удержать  оплату понесенных расходов.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сайта</a:t>
            </a:r>
          </a:p>
          <a:p>
            <a:pPr algn="ctr"/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https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://www.wildberries.ru/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756" y="198222"/>
            <a:ext cx="108743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о продаже товаров на интернет-ресурсах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369" y="1758017"/>
            <a:ext cx="67838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информационном сайте фактически осуществляется только ознакомление с информацией 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товарах и услугах разных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продавцов. </a:t>
            </a:r>
          </a:p>
          <a:p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Такой сайт в сети «Интернет» похож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«доску объявлений».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75" y="3235345"/>
            <a:ext cx="4090530" cy="313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76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82040" y="324773"/>
            <a:ext cx="1062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69203" y="324773"/>
            <a:ext cx="9815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сайтов – электронных каталогов с объявлениями: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62" y="1218725"/>
            <a:ext cx="10942656" cy="20491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40" y="3820261"/>
            <a:ext cx="10546658" cy="26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3900" y="232141"/>
            <a:ext cx="71170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Во всем мире происходит быстрое развитие цифровых финансов. </a:t>
            </a:r>
          </a:p>
          <a:p>
            <a:r>
              <a:rPr lang="ru-RU" sz="3200" dirty="0"/>
              <a:t>1,7 миллиарда взрослых людей в мире не имеют банковского счета, однако 1,1 миллиарда из них имеют мобильный </a:t>
            </a:r>
            <a:r>
              <a:rPr lang="ru-RU" sz="3200" dirty="0" smtClean="0"/>
              <a:t>телефон, с помощью которого покупают товары и осуществляют платежи.</a:t>
            </a:r>
          </a:p>
          <a:p>
            <a:endParaRPr lang="ru-RU" sz="3200" dirty="0"/>
          </a:p>
          <a:p>
            <a:r>
              <a:rPr lang="ru-RU" sz="3200" b="1" dirty="0" smtClean="0"/>
              <a:t>Ожидается</a:t>
            </a:r>
            <a:r>
              <a:rPr lang="ru-RU" sz="3200" b="1" dirty="0"/>
              <a:t>, что к 2024 году число потребителей цифровых </a:t>
            </a:r>
            <a:r>
              <a:rPr lang="ru-RU" sz="3200" b="1" dirty="0" smtClean="0"/>
              <a:t>финансовых услуг </a:t>
            </a:r>
            <a:r>
              <a:rPr lang="ru-RU" sz="3200" b="1" dirty="0"/>
              <a:t>превысит 3,6 миллиарда человек</a:t>
            </a:r>
            <a:r>
              <a:rPr lang="ru-RU" sz="3200" dirty="0"/>
              <a:t> </a:t>
            </a:r>
            <a:r>
              <a:rPr lang="ru-RU" sz="3200" i="1" dirty="0"/>
              <a:t>(</a:t>
            </a:r>
            <a:r>
              <a:rPr lang="ru-RU" sz="3200" i="1" dirty="0" err="1"/>
              <a:t>Juniper</a:t>
            </a:r>
            <a:r>
              <a:rPr lang="ru-RU" sz="3200" i="1" dirty="0"/>
              <a:t> </a:t>
            </a:r>
            <a:r>
              <a:rPr lang="ru-RU" sz="3200" i="1" dirty="0" err="1"/>
              <a:t>Research</a:t>
            </a:r>
            <a:r>
              <a:rPr lang="ru-RU" sz="3200" i="1" dirty="0"/>
              <a:t>, 2020).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288309"/>
            <a:ext cx="448627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92089" y="234338"/>
            <a:ext cx="10622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Отличия сайтов - </a:t>
            </a:r>
            <a:r>
              <a:rPr lang="ru-RU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агрегаторов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информации от 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информационного сайта о товарах и услугах:</a:t>
            </a: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441" y="1411441"/>
            <a:ext cx="107099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На </a:t>
            </a:r>
            <a:r>
              <a:rPr lang="ru-RU" sz="2400" dirty="0"/>
              <a:t>сайтах </a:t>
            </a:r>
            <a:r>
              <a:rPr lang="ru-RU" sz="2400" dirty="0" err="1"/>
              <a:t>агрегаторов</a:t>
            </a:r>
            <a:r>
              <a:rPr lang="ru-RU" sz="2400" dirty="0"/>
              <a:t> товары реализуются зарегистрированными в установленном порядке продавцами</a:t>
            </a:r>
            <a:r>
              <a:rPr lang="ru-RU" sz="2400" dirty="0" smtClean="0"/>
              <a:t>. На информационном сайте большая часть объявлений размещается физическими лицами, не ведущими предпринимательскую деятельность.</a:t>
            </a:r>
          </a:p>
          <a:p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Агрегатор информации обеспечивает возможность  потребителю оплатить товар непосредственно на своем сайте и на свой банковский счет. Оплата товаров, приобретенных на информационных сайтах, осуществляется непосредственно продавцу. </a:t>
            </a:r>
          </a:p>
          <a:p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Информационный сайт не несет ответственность за достоверность размещенной в объявлении информации и качество переданного товара. 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53" y="0"/>
            <a:ext cx="11707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4750" y="251460"/>
            <a:ext cx="581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" y="897791"/>
            <a:ext cx="10058400" cy="545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5732" y="255746"/>
            <a:ext cx="97841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Montserrat"/>
              </a:rPr>
              <a:t>В России </a:t>
            </a:r>
            <a:r>
              <a:rPr lang="ru-RU" sz="3200" dirty="0">
                <a:solidFill>
                  <a:srgbClr val="000000"/>
                </a:solidFill>
                <a:latin typeface="Montserrat"/>
              </a:rPr>
              <a:t>в 2021 году в 2,5 </a:t>
            </a:r>
            <a:r>
              <a:rPr lang="ru-RU" sz="3200" dirty="0" smtClean="0">
                <a:solidFill>
                  <a:srgbClr val="000000"/>
                </a:solidFill>
                <a:latin typeface="Montserrat"/>
              </a:rPr>
              <a:t>раза выросла онлайн-торговля. </a:t>
            </a:r>
            <a:r>
              <a:rPr lang="ru-RU" sz="3200" dirty="0">
                <a:solidFill>
                  <a:srgbClr val="000000"/>
                </a:solidFill>
                <a:latin typeface="Montserrat"/>
              </a:rPr>
              <a:t>Интернет-магазины </a:t>
            </a:r>
            <a:r>
              <a:rPr lang="ru-RU" sz="3200" dirty="0" smtClean="0">
                <a:solidFill>
                  <a:srgbClr val="000000"/>
                </a:solidFill>
                <a:latin typeface="Montserrat"/>
              </a:rPr>
              <a:t>осуществили 237 </a:t>
            </a:r>
            <a:r>
              <a:rPr lang="ru-RU" sz="3200" dirty="0">
                <a:solidFill>
                  <a:srgbClr val="000000"/>
                </a:solidFill>
                <a:latin typeface="Montserrat"/>
              </a:rPr>
              <a:t>млн заказов на общую сумму 329 млн рублей. </a:t>
            </a:r>
            <a:endParaRPr lang="ru-RU" sz="3200" dirty="0" smtClean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7922" y="4602839"/>
            <a:ext cx="4134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 сайта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://www.dp.ru/a/2022/02/03/Rossijskij_rinok_onlajn-t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4" y="2240280"/>
            <a:ext cx="6711543" cy="39204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0560" y="193685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dirty="0">
                <a:solidFill>
                  <a:srgbClr val="000000"/>
                </a:solidFill>
                <a:latin typeface="Montserrat"/>
              </a:rPr>
              <a:t>В одном только декабре общая сумма заказов составила 46 млрд рублей — это в 1,5 раза больше, чем за весь 2019 год.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49" y="183178"/>
            <a:ext cx="107556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472C4">
                    <a:lumMod val="50000"/>
                  </a:srgbClr>
                </a:solidFill>
              </a:rPr>
              <a:t>В последнее время широкое распространение получили торговые площадки, на которых потребитель имеет возможность выбрать и купить товары у различных продавцов.</a:t>
            </a:r>
          </a:p>
          <a:p>
            <a:pPr algn="ctr"/>
            <a:endParaRPr lang="ru-RU" sz="3600" b="1" dirty="0">
              <a:solidFill>
                <a:srgbClr val="4472C4">
                  <a:lumMod val="50000"/>
                </a:srgbClr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ru-RU" sz="3600" b="1" dirty="0">
                <a:solidFill>
                  <a:srgbClr val="4472C4">
                    <a:lumMod val="50000"/>
                  </a:srgbClr>
                </a:solidFill>
              </a:rPr>
              <a:t>Ч</a:t>
            </a:r>
            <a:r>
              <a:rPr lang="ru-RU" sz="3600" b="1" dirty="0" smtClean="0">
                <a:solidFill>
                  <a:srgbClr val="4472C4">
                    <a:lumMod val="50000"/>
                  </a:srgbClr>
                </a:solidFill>
              </a:rPr>
              <a:t>аще всего такие площадки называются </a:t>
            </a:r>
            <a:r>
              <a:rPr lang="ru-RU" sz="3600" b="1" dirty="0" err="1" smtClean="0">
                <a:solidFill>
                  <a:srgbClr val="4472C4">
                    <a:lumMod val="50000"/>
                  </a:srgbClr>
                </a:solidFill>
              </a:rPr>
              <a:t>маркетплейсами</a:t>
            </a:r>
            <a:r>
              <a:rPr lang="ru-RU" sz="3600" b="1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endParaRPr lang="ru-RU" sz="3600" b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59" y="4392162"/>
            <a:ext cx="9523809" cy="2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8690" y="331470"/>
            <a:ext cx="1074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покупки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товаров на «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маркетплейсе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14" y="1209010"/>
            <a:ext cx="6574751" cy="530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650" y="651510"/>
            <a:ext cx="110299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Поиск и выбор товаров в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сети «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Интернет», чаще всего, происходит на таких сайтах, как: 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сайт непосредственно интернет-магазина,</a:t>
            </a:r>
          </a:p>
          <a:p>
            <a:endParaRPr lang="ru-RU" sz="2800" b="1" dirty="0" smtClean="0"/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сайт владельца </a:t>
            </a:r>
            <a:r>
              <a:rPr lang="ru-RU" sz="2800" b="1" dirty="0" err="1" smtClean="0"/>
              <a:t>агрегатора</a:t>
            </a:r>
            <a:r>
              <a:rPr lang="ru-RU" sz="2800" b="1" dirty="0" smtClean="0"/>
              <a:t> информации.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 именно такие сайты называются «</a:t>
            </a:r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маркетплейсами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2800" b="1" dirty="0"/>
              <a:t>и</a:t>
            </a:r>
            <a:r>
              <a:rPr lang="ru-RU" sz="2800" b="1" dirty="0" smtClean="0"/>
              <a:t>нформационный сайт для размещения предложений о товарах («виртуальный каталог»).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747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736" y="170821"/>
            <a:ext cx="5586740" cy="3162693"/>
          </a:xfrm>
          <a:prstGeom prst="rect">
            <a:avLst/>
          </a:prstGeom>
        </p:spPr>
      </p:pic>
      <p:sp>
        <p:nvSpPr>
          <p:cNvPr id="5" name="Выноска со стрелкой вправо 4"/>
          <p:cNvSpPr/>
          <p:nvPr/>
        </p:nvSpPr>
        <p:spPr>
          <a:xfrm>
            <a:off x="4099853" y="546763"/>
            <a:ext cx="2511962" cy="1205404"/>
          </a:xfrm>
          <a:prstGeom prst="rightArrowCallout">
            <a:avLst>
              <a:gd name="adj1" fmla="val 25000"/>
              <a:gd name="adj2" fmla="val 25000"/>
              <a:gd name="adj3" fmla="val 27632"/>
              <a:gd name="adj4" fmla="val 6925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Интернет-магазин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55" y="3125037"/>
            <a:ext cx="7426839" cy="3512653"/>
          </a:xfrm>
          <a:prstGeom prst="rect">
            <a:avLst/>
          </a:prstGeom>
        </p:spPr>
      </p:pic>
      <p:sp>
        <p:nvSpPr>
          <p:cNvPr id="2" name="Выноска со стрелкой влево 1"/>
          <p:cNvSpPr/>
          <p:nvPr/>
        </p:nvSpPr>
        <p:spPr>
          <a:xfrm>
            <a:off x="7672794" y="4458341"/>
            <a:ext cx="2958363" cy="1359654"/>
          </a:xfrm>
          <a:prstGeom prst="leftArrowCallout">
            <a:avLst>
              <a:gd name="adj1" fmla="val 22315"/>
              <a:gd name="adj2" fmla="val 25000"/>
              <a:gd name="adj3" fmla="val 43792"/>
              <a:gd name="adj4" fmla="val 64977"/>
            </a:avLst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45281" y="4570103"/>
            <a:ext cx="1985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Агрегатор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3428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309" y="972184"/>
            <a:ext cx="8327101" cy="5016501"/>
          </a:xfrm>
          <a:prstGeom prst="rect">
            <a:avLst/>
          </a:prstGeom>
        </p:spPr>
      </p:pic>
      <p:sp>
        <p:nvSpPr>
          <p:cNvPr id="3" name="Выноска со стрелкой вправо 2"/>
          <p:cNvSpPr/>
          <p:nvPr/>
        </p:nvSpPr>
        <p:spPr>
          <a:xfrm>
            <a:off x="285750" y="2571750"/>
            <a:ext cx="3589020" cy="2023110"/>
          </a:xfrm>
          <a:prstGeom prst="rightArrowCallout">
            <a:avLst>
              <a:gd name="adj1" fmla="val 13496"/>
              <a:gd name="adj2" fmla="val 21445"/>
              <a:gd name="adj3" fmla="val 21417"/>
              <a:gd name="adj4" fmla="val 74604"/>
            </a:avLst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Информационный ресурс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объявлениями о продаже товаров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1132</Words>
  <Application>Microsoft Office PowerPoint</Application>
  <PresentationFormat>Широкоэкранный</PresentationFormat>
  <Paragraphs>156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Montserrat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Светлана Сергеевна</dc:creator>
  <cp:lastModifiedBy>Горбунова Светлана Сергеевна</cp:lastModifiedBy>
  <cp:revision>322</cp:revision>
  <cp:lastPrinted>2021-02-03T06:11:16Z</cp:lastPrinted>
  <dcterms:created xsi:type="dcterms:W3CDTF">2021-01-27T09:58:32Z</dcterms:created>
  <dcterms:modified xsi:type="dcterms:W3CDTF">2022-02-14T11:48:35Z</dcterms:modified>
</cp:coreProperties>
</file>